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052B5CFC-049C-4EF4-9013-B4CFD2CFF9C3}">
  <a:tblStyle styleId="{052B5CFC-049C-4EF4-9013-B4CFD2CFF9C3}"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025B5B32-8A5D-460B-A418-0C5EA7FE302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C27DA18-00B8-4008-B6D0-8B4A93389148}"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6F64FC6-49EA-47CC-9F13-EF6E84F50987}" styleName="Table_3">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6">
              <a:alpha val="20000"/>
            </a:schemeClr>
          </a:solidFill>
        </a:fill>
      </a:tcStyle>
    </a:band1H>
    <a:band2H>
      <a:tcTxStyle/>
      <a:tcStyle>
        <a:tcBdr/>
      </a:tcStyle>
    </a:band2H>
    <a:band1V>
      <a:tcTxStyle/>
      <a:tcStyle>
        <a:tcBdr/>
        <a:fill>
          <a:solidFill>
            <a:schemeClr val="accent6">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6"/>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6"/>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howGuides="1">
      <p:cViewPr>
        <p:scale>
          <a:sx n="75" d="100"/>
          <a:sy n="75" d="100"/>
        </p:scale>
        <p:origin x="-869" y="-1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895830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Continuous-wave_rada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49a9d8456f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49a9d8456f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Amélie</a:t>
            </a:r>
            <a:endParaRPr/>
          </a:p>
          <a:p>
            <a:pPr marL="0" lvl="0" indent="0" algn="l" rtl="0">
              <a:spcBef>
                <a:spcPts val="0"/>
              </a:spcBef>
              <a:spcAft>
                <a:spcPts val="0"/>
              </a:spcAft>
              <a:buNone/>
            </a:pPr>
            <a:r>
              <a:rPr lang="fr-FR"/>
              <a:t>En fait, plus de points de données radar, mais la médiane par 10 points sera calculée pour obtenir une meilleure qualité des données.</a:t>
            </a:r>
            <a:endParaRPr/>
          </a:p>
          <a:p>
            <a:pPr marL="0" lvl="0" indent="0" algn="l" rtl="0">
              <a:spcBef>
                <a:spcPts val="0"/>
              </a:spcBef>
              <a:spcAft>
                <a:spcPts val="0"/>
              </a:spcAft>
              <a:buNone/>
            </a:pPr>
            <a:endParaRPr/>
          </a:p>
          <a:p>
            <a:pPr marL="0" lvl="0" indent="0" algn="l" rtl="0">
              <a:spcBef>
                <a:spcPts val="0"/>
              </a:spcBef>
              <a:spcAft>
                <a:spcPts val="0"/>
              </a:spcAft>
              <a:buNone/>
            </a:pPr>
            <a:r>
              <a:rPr lang="fr-FR"/>
              <a:t>Calcul : points chauds = 18 semaines * 2 relevés / semaine * 150 points / relevé = 5400</a:t>
            </a:r>
            <a:endParaRPr/>
          </a:p>
          <a:p>
            <a:pPr marL="0" lvl="0" indent="0" algn="l" rtl="0">
              <a:spcBef>
                <a:spcPts val="0"/>
              </a:spcBef>
              <a:spcAft>
                <a:spcPts val="0"/>
              </a:spcAft>
              <a:buNone/>
            </a:pPr>
            <a:r>
              <a:rPr lang="fr-FR"/>
              <a:t>Berges = 12 relevés * 209 points/relevé = 2508</a:t>
            </a:r>
            <a:endParaRPr/>
          </a:p>
          <a:p>
            <a:pPr marL="0" lvl="0" indent="0" algn="l" rtl="0">
              <a:spcBef>
                <a:spcPts val="0"/>
              </a:spcBef>
              <a:spcAft>
                <a:spcPts val="0"/>
              </a:spcAft>
              <a:buNone/>
            </a:pPr>
            <a:r>
              <a:rPr lang="fr-FR"/>
              <a:t>Centre = 2 relevés * 111 points / relevé = 222</a:t>
            </a:r>
            <a:endParaRPr/>
          </a:p>
          <a:p>
            <a:pPr marL="0" lvl="0" indent="0" algn="l" rtl="0">
              <a:spcBef>
                <a:spcPts val="0"/>
              </a:spcBef>
              <a:spcAft>
                <a:spcPts val="0"/>
              </a:spcAft>
              <a:buNone/>
            </a:pPr>
            <a:r>
              <a:rPr lang="fr-FR"/>
              <a:t>Trous : 0.1*(⅙ des points chauds-900, ⅙ des berges-418 et ½ du centre-111) + 0.05*(4500+2090+111)</a:t>
            </a:r>
            <a:endParaRPr/>
          </a:p>
          <a:p>
            <a:pPr marL="0" lvl="0" indent="0" algn="l" rtl="0">
              <a:spcBef>
                <a:spcPts val="0"/>
              </a:spcBef>
              <a:spcAft>
                <a:spcPts val="0"/>
              </a:spcAft>
              <a:buNone/>
            </a:pPr>
            <a:r>
              <a:rPr lang="fr-FR"/>
              <a:t>Total points radar = 8130</a:t>
            </a:r>
            <a:endParaRPr/>
          </a:p>
          <a:p>
            <a:pPr marL="0" lvl="0" indent="0" algn="l" rtl="0">
              <a:spcBef>
                <a:spcPts val="0"/>
              </a:spcBef>
              <a:spcAft>
                <a:spcPts val="0"/>
              </a:spcAft>
              <a:buNone/>
            </a:pPr>
            <a:r>
              <a:rPr lang="fr-FR"/>
              <a:t>Total trous : 143+335=478</a:t>
            </a:r>
            <a:endParaRPr/>
          </a:p>
        </p:txBody>
      </p:sp>
      <p:sp>
        <p:nvSpPr>
          <p:cNvPr id="173" name="Google Shape;173;g49a9d8456f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Louis</a:t>
            </a:r>
            <a:endParaRPr/>
          </a:p>
          <a:p>
            <a:pPr marL="0" lvl="0" indent="0" algn="l" rtl="0">
              <a:spcBef>
                <a:spcPts val="0"/>
              </a:spcBef>
              <a:spcAft>
                <a:spcPts val="0"/>
              </a:spcAft>
              <a:buNone/>
            </a:pPr>
            <a:r>
              <a:rPr lang="fr-FR"/>
              <a:t>IPA Integrated Patch Antenna</a:t>
            </a:r>
            <a:endParaRPr/>
          </a:p>
          <a:p>
            <a:pPr marL="0" lvl="0" indent="0" algn="l" rtl="0">
              <a:spcBef>
                <a:spcPts val="0"/>
              </a:spcBef>
              <a:spcAft>
                <a:spcPts val="0"/>
              </a:spcAft>
              <a:buNone/>
            </a:pPr>
            <a:endParaRPr/>
          </a:p>
          <a:p>
            <a:pPr marL="0" lvl="0" indent="0" algn="l" rtl="0">
              <a:spcBef>
                <a:spcPts val="0"/>
              </a:spcBef>
              <a:spcAft>
                <a:spcPts val="0"/>
              </a:spcAft>
              <a:buClr>
                <a:schemeClr val="dk1"/>
              </a:buClr>
              <a:buFont typeface="Arial"/>
              <a:buNone/>
            </a:pPr>
            <a:r>
              <a:rPr lang="fr-FR"/>
              <a:t>Modulated continuous-wave</a:t>
            </a:r>
            <a:endParaRPr/>
          </a:p>
          <a:p>
            <a:pPr marL="0" lvl="0" indent="0" algn="l" rtl="0">
              <a:spcBef>
                <a:spcPts val="0"/>
              </a:spcBef>
              <a:spcAft>
                <a:spcPts val="0"/>
              </a:spcAft>
              <a:buClr>
                <a:schemeClr val="dk1"/>
              </a:buClr>
              <a:buFont typeface="Arial"/>
              <a:buNone/>
            </a:pPr>
            <a:r>
              <a:rPr lang="fr-FR"/>
              <a:t>Frequency-modulated continuous-wave radar (FM-CW) – also called continuous-wave frequency-modulated (CWFM) radar[5] – is a short-range measuring radar set capable of determining distance. This increases reliability by providing distance measurement along with speed measurement, which is essential when there is more than one source of reflection arriving at the radar antenna. This kind of radar is often used as "radar altimeter" to measure the exact height during the landing procedure of aircraft.[6] It is also used as early-warning radar, wave radar, and proximity sensors. Doppler shift is not always required for detection when FM is used.</a:t>
            </a:r>
            <a:endParaRPr/>
          </a:p>
          <a:p>
            <a:pPr marL="0" lvl="0" indent="0" algn="l" rtl="0">
              <a:spcBef>
                <a:spcPts val="0"/>
              </a:spcBef>
              <a:spcAft>
                <a:spcPts val="0"/>
              </a:spcAft>
              <a:buClr>
                <a:schemeClr val="dk1"/>
              </a:buClr>
              <a:buFont typeface="Arial"/>
              <a:buNone/>
            </a:pPr>
            <a:r>
              <a:rPr lang="fr-FR"/>
              <a:t/>
            </a:r>
            <a:br>
              <a:rPr lang="fr-FR"/>
            </a:br>
            <a:r>
              <a:rPr lang="fr-FR"/>
              <a:t>In this system the transmitted signal of a known stable frequency continuous wave varies up and down in frequency over a fixed period of time by a modulating signal. Frequency difference between the receive signal and the transmit signal increases with delay, and hence with distance. This smears out, or blurs, the Doppler signal. Echoes from a target are then mixed with the transmitted signal to produce a beat signal which will give the distance of the target after demodulation.</a:t>
            </a:r>
            <a:endParaRPr/>
          </a:p>
          <a:p>
            <a:pPr marL="0" lvl="0" indent="0" algn="l" rtl="0">
              <a:spcBef>
                <a:spcPts val="0"/>
              </a:spcBef>
              <a:spcAft>
                <a:spcPts val="0"/>
              </a:spcAft>
              <a:buClr>
                <a:schemeClr val="dk1"/>
              </a:buClr>
              <a:buFont typeface="Arial"/>
              <a:buNone/>
            </a:pPr>
            <a:r>
              <a:rPr lang="fr-FR" u="sng">
                <a:solidFill>
                  <a:schemeClr val="hlink"/>
                </a:solidFill>
                <a:hlinkClick r:id="rId3"/>
              </a:rPr>
              <a:t>https://en.wikipedia.org/wiki/Continuous-wave_radar</a:t>
            </a:r>
            <a:endParaRPr/>
          </a:p>
          <a:p>
            <a:pPr marL="0" lvl="0" indent="0" algn="l" rtl="0">
              <a:spcBef>
                <a:spcPts val="0"/>
              </a:spcBef>
              <a:spcAft>
                <a:spcPts val="0"/>
              </a:spcAft>
              <a:buNone/>
            </a:pPr>
            <a:endParaRPr/>
          </a:p>
        </p:txBody>
      </p:sp>
      <p:sp>
        <p:nvSpPr>
          <p:cNvPr id="184" name="Google Shape;18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9a9d8456f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g49a9d8456f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Louis</a:t>
            </a:r>
            <a:endParaRPr/>
          </a:p>
        </p:txBody>
      </p:sp>
      <p:sp>
        <p:nvSpPr>
          <p:cNvPr id="199" name="Google Shape;199;g49a9d8456f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49a9d8456f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49a9d8456f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Louis</a:t>
            </a:r>
            <a:endParaRPr/>
          </a:p>
        </p:txBody>
      </p:sp>
      <p:sp>
        <p:nvSpPr>
          <p:cNvPr id="209" name="Google Shape;209;g49a9d8456f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highlight>
                  <a:srgbClr val="FFFFFF"/>
                </a:highlight>
              </a:rPr>
              <a:t>Vincent</a:t>
            </a:r>
            <a:endParaRPr>
              <a:highlight>
                <a:srgbClr val="FFFFFF"/>
              </a:highlight>
            </a:endParaRPr>
          </a:p>
          <a:p>
            <a:pPr marL="0" lvl="0" indent="0" algn="l" rtl="0">
              <a:spcBef>
                <a:spcPts val="0"/>
              </a:spcBef>
              <a:spcAft>
                <a:spcPts val="0"/>
              </a:spcAft>
              <a:buNone/>
            </a:pPr>
            <a:r>
              <a:rPr lang="fr-FR">
                <a:highlight>
                  <a:srgbClr val="FFFFFF"/>
                </a:highlight>
              </a:rPr>
              <a:t>Concernant la sécurité, les vols entre 4hre et 7hre du matin son plus sécuritaire et aussi les vents sont souvent moins intenses à l'aube et en fin de journée.</a:t>
            </a:r>
            <a:endParaRPr>
              <a:highlight>
                <a:srgbClr val="FFFFFF"/>
              </a:highlight>
            </a:endParaRPr>
          </a:p>
          <a:p>
            <a:pPr marL="596900" lvl="0" indent="-304800" algn="l" rtl="0">
              <a:lnSpc>
                <a:spcPct val="115000"/>
              </a:lnSpc>
              <a:spcBef>
                <a:spcPts val="0"/>
              </a:spcBef>
              <a:spcAft>
                <a:spcPts val="0"/>
              </a:spcAft>
              <a:buClr>
                <a:schemeClr val="dk1"/>
              </a:buClr>
              <a:buSzPts val="1200"/>
              <a:buFont typeface="Calibri"/>
              <a:buAutoNum type="arabicPeriod"/>
            </a:pPr>
            <a:r>
              <a:rPr lang="fr-FR"/>
              <a:t>la colonne d'eau s'inverse entre l'été et l'hiver. L'été les eaux froides se trouvent au fond et l'hiver c'est l'inverse, les eaux chaudes se trouvent au fond à 4 degrés er plus on s'approche de la surface, plus elle est froide.</a:t>
            </a:r>
            <a:endParaRPr/>
          </a:p>
          <a:p>
            <a:pPr marL="596900" lvl="0" indent="-304800" algn="l" rtl="0">
              <a:lnSpc>
                <a:spcPct val="115000"/>
              </a:lnSpc>
              <a:spcBef>
                <a:spcPts val="0"/>
              </a:spcBef>
              <a:spcAft>
                <a:spcPts val="0"/>
              </a:spcAft>
              <a:buClr>
                <a:schemeClr val="dk1"/>
              </a:buClr>
              <a:buSzPts val="1200"/>
              <a:buFont typeface="Calibri"/>
              <a:buAutoNum type="arabicPeriod"/>
            </a:pPr>
            <a:r>
              <a:rPr lang="fr-FR"/>
              <a:t>Pour cet raison, une fois le froid installé, la glace sur le bord est plus fiable que celle du milieu du lac. </a:t>
            </a:r>
            <a:r>
              <a:rPr lang="fr-FR">
                <a:highlight>
                  <a:srgbClr val="FFFF00"/>
                </a:highlight>
              </a:rPr>
              <a:t>En conséquence, pour les transects priorité 2, je crois qu'il faudrait les répartir du centre vers le bord</a:t>
            </a:r>
            <a:r>
              <a:rPr lang="fr-FR"/>
              <a:t>.</a:t>
            </a:r>
            <a:endParaRPr/>
          </a:p>
          <a:p>
            <a:pPr marL="596900" lvl="0" indent="-304800" algn="l" rtl="0">
              <a:lnSpc>
                <a:spcPct val="115000"/>
              </a:lnSpc>
              <a:spcBef>
                <a:spcPts val="0"/>
              </a:spcBef>
              <a:spcAft>
                <a:spcPts val="0"/>
              </a:spcAft>
              <a:buClr>
                <a:schemeClr val="dk1"/>
              </a:buClr>
              <a:buSzPts val="1200"/>
              <a:buFont typeface="Calibri"/>
              <a:buAutoNum type="arabicPeriod"/>
            </a:pPr>
            <a:r>
              <a:rPr lang="fr-FR"/>
              <a:t>Concernant les affluents des lacs, ces zones sont les plus sensibles ou moins fiables. La priorité 1 est toujours justifiée.</a:t>
            </a:r>
            <a:endParaRPr/>
          </a:p>
          <a:p>
            <a:pPr marL="0" lvl="0" indent="0" algn="l" rtl="0">
              <a:spcBef>
                <a:spcPts val="0"/>
              </a:spcBef>
              <a:spcAft>
                <a:spcPts val="0"/>
              </a:spcAft>
              <a:buNone/>
            </a:pPr>
            <a:endParaRPr>
              <a:highlight>
                <a:srgbClr val="FFFFFF"/>
              </a:highlight>
            </a:endParaRPr>
          </a:p>
        </p:txBody>
      </p:sp>
      <p:sp>
        <p:nvSpPr>
          <p:cNvPr id="219" name="Google Shape;21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49ca74b8b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49ca74b8b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0"/>
              </a:spcBef>
              <a:spcAft>
                <a:spcPts val="0"/>
              </a:spcAft>
              <a:buNone/>
            </a:pPr>
            <a:r>
              <a:rPr lang="fr-FR"/>
              <a:t>Vincent</a:t>
            </a:r>
            <a:endParaRPr/>
          </a:p>
          <a:p>
            <a:pPr marL="0" lvl="0" indent="0" algn="l" rtl="0">
              <a:lnSpc>
                <a:spcPct val="114000"/>
              </a:lnSpc>
              <a:spcBef>
                <a:spcPts val="0"/>
              </a:spcBef>
              <a:spcAft>
                <a:spcPts val="0"/>
              </a:spcAft>
              <a:buNone/>
            </a:pPr>
            <a:r>
              <a:rPr lang="fr-FR"/>
              <a:t>date de début de projet</a:t>
            </a:r>
            <a:endParaRPr/>
          </a:p>
          <a:p>
            <a:pPr marL="0" lvl="0" indent="0" algn="l" rtl="0">
              <a:lnSpc>
                <a:spcPct val="114000"/>
              </a:lnSpc>
              <a:spcBef>
                <a:spcPts val="0"/>
              </a:spcBef>
              <a:spcAft>
                <a:spcPts val="0"/>
              </a:spcAft>
              <a:buNone/>
            </a:pPr>
            <a:r>
              <a:rPr lang="fr-FR"/>
              <a:t>date de fin de projet</a:t>
            </a:r>
            <a:endParaRPr/>
          </a:p>
          <a:p>
            <a:pPr marL="0" marR="0" lvl="0" indent="0" algn="l" rtl="0">
              <a:lnSpc>
                <a:spcPct val="114000"/>
              </a:lnSpc>
              <a:spcBef>
                <a:spcPts val="0"/>
              </a:spcBef>
              <a:spcAft>
                <a:spcPts val="0"/>
              </a:spcAft>
              <a:buNone/>
            </a:pPr>
            <a:r>
              <a:rPr lang="fr-FR"/>
              <a:t>jalons  important</a:t>
            </a:r>
            <a:endParaRPr/>
          </a:p>
          <a:p>
            <a:pPr marL="0" marR="0" lvl="0" indent="0" algn="l" rtl="0">
              <a:lnSpc>
                <a:spcPct val="114000"/>
              </a:lnSpc>
              <a:spcBef>
                <a:spcPts val="0"/>
              </a:spcBef>
              <a:spcAft>
                <a:spcPts val="0"/>
              </a:spcAft>
              <a:buClr>
                <a:schemeClr val="dk1"/>
              </a:buClr>
              <a:buSzPts val="1100"/>
              <a:buFont typeface="Arial"/>
              <a:buNone/>
            </a:pPr>
            <a:r>
              <a:rPr lang="fr-FR"/>
              <a:t>kick-off avec tout le monde</a:t>
            </a:r>
            <a:endParaRPr/>
          </a:p>
          <a:p>
            <a:pPr marL="0" marR="0" lvl="0" indent="0" algn="l" rtl="0">
              <a:lnSpc>
                <a:spcPct val="114000"/>
              </a:lnSpc>
              <a:spcBef>
                <a:spcPts val="0"/>
              </a:spcBef>
              <a:spcAft>
                <a:spcPts val="0"/>
              </a:spcAft>
              <a:buClr>
                <a:schemeClr val="dk1"/>
              </a:buClr>
              <a:buSzPts val="1100"/>
              <a:buFont typeface="Arial"/>
              <a:buNone/>
            </a:pPr>
            <a:r>
              <a:rPr lang="fr-FR"/>
              <a:t>1er sortie de mesure</a:t>
            </a:r>
            <a:endParaRPr/>
          </a:p>
          <a:p>
            <a:pPr marL="0" marR="0" lvl="0" indent="0" algn="l" rtl="0">
              <a:lnSpc>
                <a:spcPct val="114000"/>
              </a:lnSpc>
              <a:spcBef>
                <a:spcPts val="0"/>
              </a:spcBef>
              <a:spcAft>
                <a:spcPts val="0"/>
              </a:spcAft>
              <a:buClr>
                <a:schemeClr val="dk1"/>
              </a:buClr>
              <a:buSzPts val="1100"/>
              <a:buFont typeface="Arial"/>
              <a:buNone/>
            </a:pPr>
            <a:r>
              <a:rPr lang="fr-FR"/>
              <a:t>dernière sortie de mesure</a:t>
            </a:r>
            <a:endParaRPr/>
          </a:p>
          <a:p>
            <a:pPr marL="0" marR="0" lvl="0" indent="0" algn="l" rtl="0">
              <a:lnSpc>
                <a:spcPct val="114000"/>
              </a:lnSpc>
              <a:spcBef>
                <a:spcPts val="0"/>
              </a:spcBef>
              <a:spcAft>
                <a:spcPts val="0"/>
              </a:spcAft>
              <a:buClr>
                <a:schemeClr val="dk1"/>
              </a:buClr>
              <a:buSzPts val="1100"/>
              <a:buFont typeface="Arial"/>
              <a:buNone/>
            </a:pPr>
            <a:r>
              <a:rPr lang="fr-FR"/>
              <a:t>1er rencontre de suivi (présentation, Q&amp;R, révision échéancier, etc)</a:t>
            </a:r>
            <a:endParaRPr/>
          </a:p>
          <a:p>
            <a:pPr marL="0" marR="0" lvl="0" indent="0" algn="l" rtl="0">
              <a:lnSpc>
                <a:spcPct val="114000"/>
              </a:lnSpc>
              <a:spcBef>
                <a:spcPts val="0"/>
              </a:spcBef>
              <a:spcAft>
                <a:spcPts val="0"/>
              </a:spcAft>
              <a:buClr>
                <a:schemeClr val="dk1"/>
              </a:buClr>
              <a:buSzPts val="1100"/>
              <a:buFont typeface="Arial"/>
              <a:buNone/>
            </a:pPr>
            <a:r>
              <a:rPr lang="fr-FR"/>
              <a:t>dernière rencontre clôture du projet</a:t>
            </a:r>
            <a:endParaRPr/>
          </a:p>
          <a:p>
            <a:pPr marL="0" marR="0" lvl="0" indent="0" algn="l" rtl="0">
              <a:lnSpc>
                <a:spcPct val="114000"/>
              </a:lnSpc>
              <a:spcBef>
                <a:spcPts val="0"/>
              </a:spcBef>
              <a:spcAft>
                <a:spcPts val="0"/>
              </a:spcAft>
              <a:buClr>
                <a:schemeClr val="dk1"/>
              </a:buClr>
              <a:buSzPts val="1100"/>
              <a:buFont typeface="Arial"/>
              <a:buNone/>
            </a:pPr>
            <a:r>
              <a:rPr lang="fr-FR"/>
              <a:t>1er diffusion carte</a:t>
            </a:r>
            <a:endParaRPr/>
          </a:p>
          <a:p>
            <a:pPr marL="0" marR="0" lvl="0" indent="0" algn="l" rtl="0">
              <a:lnSpc>
                <a:spcPct val="114000"/>
              </a:lnSpc>
              <a:spcBef>
                <a:spcPts val="0"/>
              </a:spcBef>
              <a:spcAft>
                <a:spcPts val="0"/>
              </a:spcAft>
              <a:buClr>
                <a:schemeClr val="dk1"/>
              </a:buClr>
              <a:buSzPts val="1100"/>
              <a:buFont typeface="Arial"/>
              <a:buNone/>
            </a:pPr>
            <a:r>
              <a:rPr lang="fr-FR"/>
              <a:t>1er communication</a:t>
            </a:r>
            <a:endParaRPr/>
          </a:p>
          <a:p>
            <a:pPr marL="0" marR="0" lvl="0" indent="0" algn="l" rtl="0">
              <a:lnSpc>
                <a:spcPct val="114000"/>
              </a:lnSpc>
              <a:spcBef>
                <a:spcPts val="0"/>
              </a:spcBef>
              <a:spcAft>
                <a:spcPts val="0"/>
              </a:spcAft>
              <a:buClr>
                <a:schemeClr val="dk1"/>
              </a:buClr>
              <a:buSzPts val="1100"/>
              <a:buFont typeface="Arial"/>
              <a:buNone/>
            </a:pPr>
            <a:r>
              <a:rPr lang="fr-FR"/>
              <a:t>date de 1er paiement</a:t>
            </a:r>
            <a:endParaRPr/>
          </a:p>
          <a:p>
            <a:pPr marL="0" marR="0" lvl="0" indent="0" algn="l" rtl="0">
              <a:lnSpc>
                <a:spcPct val="114000"/>
              </a:lnSpc>
              <a:spcBef>
                <a:spcPts val="0"/>
              </a:spcBef>
              <a:spcAft>
                <a:spcPts val="0"/>
              </a:spcAft>
              <a:buNone/>
            </a:pPr>
            <a:r>
              <a:rPr lang="fr-FR"/>
              <a:t>date de dernier paiement (projet officiellement complété et approuvé)</a:t>
            </a:r>
            <a:endParaRPr/>
          </a:p>
        </p:txBody>
      </p:sp>
      <p:sp>
        <p:nvSpPr>
          <p:cNvPr id="228" name="Google Shape;228;g49ca74b8b6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49ca74b8b6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g49ca74b8b6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r>
              <a:rPr lang="fr-FR"/>
              <a:t>Vincent - 30 secondes max!</a:t>
            </a:r>
            <a:endParaRPr/>
          </a:p>
        </p:txBody>
      </p:sp>
      <p:sp>
        <p:nvSpPr>
          <p:cNvPr id="237" name="Google Shape;237;g49ca74b8b6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Vincent</a:t>
            </a:r>
            <a:endParaRPr/>
          </a:p>
        </p:txBody>
      </p:sp>
      <p:sp>
        <p:nvSpPr>
          <p:cNvPr id="246" name="Google Shape;24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fr-FR" sz="1100">
                <a:solidFill>
                  <a:srgbClr val="222222"/>
                </a:solidFill>
                <a:latin typeface="Arial"/>
                <a:ea typeface="Arial"/>
                <a:cs typeface="Arial"/>
                <a:sym typeface="Arial"/>
              </a:rPr>
              <a:t>Vincent</a:t>
            </a:r>
            <a:endParaRPr sz="1100">
              <a:solidFill>
                <a:srgbClr val="222222"/>
              </a:solidFill>
              <a:latin typeface="Arial"/>
              <a:ea typeface="Arial"/>
              <a:cs typeface="Arial"/>
              <a:sym typeface="Arial"/>
            </a:endParaRPr>
          </a:p>
          <a:p>
            <a:pPr marL="0" lvl="0" indent="0" algn="l" rtl="0">
              <a:spcBef>
                <a:spcPts val="0"/>
              </a:spcBef>
              <a:spcAft>
                <a:spcPts val="0"/>
              </a:spcAft>
              <a:buNone/>
            </a:pPr>
            <a:endParaRPr/>
          </a:p>
        </p:txBody>
      </p:sp>
      <p:sp>
        <p:nvSpPr>
          <p:cNvPr id="255" name="Google Shape;25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solidFill>
                  <a:srgbClr val="3C582D"/>
                </a:solidFill>
              </a:rPr>
              <a:t>Louis</a:t>
            </a:r>
            <a:endParaRPr/>
          </a:p>
        </p:txBody>
      </p:sp>
      <p:sp>
        <p:nvSpPr>
          <p:cNvPr id="264" name="Google Shape;26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Louis</a:t>
            </a:r>
            <a:endParaRPr/>
          </a:p>
        </p:txBody>
      </p:sp>
      <p:sp>
        <p:nvSpPr>
          <p:cNvPr id="273" name="Google Shape;27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9ce22f7e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49ce22f7ed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200">
                <a:solidFill>
                  <a:srgbClr val="3C582D"/>
                </a:solidFill>
              </a:rPr>
              <a:t>24Ghz = (12.49 mm)</a:t>
            </a:r>
            <a:endParaRPr/>
          </a:p>
        </p:txBody>
      </p:sp>
      <p:sp>
        <p:nvSpPr>
          <p:cNvPr id="291" name="Google Shape;291;g49ce22f7ed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3af728992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g33af728992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g33af728992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63cebecac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g463cebecac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463cebecac_3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a:t>Noémie - préciser qu’on n’a pas la charge de la sécurité, mais de l’épaisseur de la glace</a:t>
            </a:r>
            <a:endParaR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solidFill>
                  <a:srgbClr val="3C582D"/>
                </a:solidFill>
              </a:rPr>
              <a:t>Noémie</a:t>
            </a:r>
            <a:endParaRPr>
              <a:solidFill>
                <a:srgbClr val="3C582D"/>
              </a:solidFill>
            </a:endParaRPr>
          </a:p>
        </p:txBody>
      </p:sp>
      <p:sp>
        <p:nvSpPr>
          <p:cNvPr id="115" name="Google Shape;11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Noémie</a:t>
            </a:r>
            <a:endParaRPr/>
          </a:p>
        </p:txBody>
      </p:sp>
      <p:sp>
        <p:nvSpPr>
          <p:cNvPr id="126" name="Google Shape;12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9adcfb834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g49adcfb834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Noémie</a:t>
            </a:r>
            <a:endParaRPr/>
          </a:p>
          <a:p>
            <a:pPr marL="0" lvl="0" indent="0" algn="l" rtl="0">
              <a:spcBef>
                <a:spcPts val="0"/>
              </a:spcBef>
              <a:spcAft>
                <a:spcPts val="0"/>
              </a:spcAft>
              <a:buNone/>
            </a:pPr>
            <a:r>
              <a:rPr lang="fr-FR"/>
              <a:t>Cartographie en ligne</a:t>
            </a:r>
            <a:endParaRPr/>
          </a:p>
          <a:p>
            <a:pPr marL="0" lvl="0" indent="0" algn="l" rtl="0">
              <a:spcBef>
                <a:spcPts val="0"/>
              </a:spcBef>
              <a:spcAft>
                <a:spcPts val="0"/>
              </a:spcAft>
              <a:buNone/>
            </a:pPr>
            <a:r>
              <a:rPr lang="fr-FR"/>
              <a:t>Couches disponibles : données radar, données de trous, plan d’échantillonnage, fond de carte</a:t>
            </a:r>
            <a:endParaRPr/>
          </a:p>
          <a:p>
            <a:pPr marL="0" lvl="0" indent="0" algn="l" rtl="0">
              <a:spcBef>
                <a:spcPts val="0"/>
              </a:spcBef>
              <a:spcAft>
                <a:spcPts val="0"/>
              </a:spcAft>
              <a:buNone/>
            </a:pPr>
            <a:r>
              <a:rPr lang="fr-FR"/>
              <a:t>Informations disponibles pour chaque point de données : donnée enregistrée, date de mesure</a:t>
            </a:r>
            <a:endParaRPr/>
          </a:p>
        </p:txBody>
      </p:sp>
      <p:sp>
        <p:nvSpPr>
          <p:cNvPr id="135" name="Google Shape;135;g49adcfb834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Amélie</a:t>
            </a:r>
            <a:endParaRPr/>
          </a:p>
        </p:txBody>
      </p:sp>
      <p:sp>
        <p:nvSpPr>
          <p:cNvPr id="144" name="Google Shape;14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Amélie</a:t>
            </a:r>
            <a:endParaRPr/>
          </a:p>
        </p:txBody>
      </p:sp>
      <p:sp>
        <p:nvSpPr>
          <p:cNvPr id="153" name="Google Shape;15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49a9d8456f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49a9d8456f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Amélie</a:t>
            </a:r>
            <a:endParaRPr/>
          </a:p>
        </p:txBody>
      </p:sp>
      <p:sp>
        <p:nvSpPr>
          <p:cNvPr id="162" name="Google Shape;162;g49a9d8456f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qgiscloud.com/vincelf/miniprojet/"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p:nvPr/>
        </p:nvSpPr>
        <p:spPr>
          <a:xfrm>
            <a:off x="-333880" y="3379708"/>
            <a:ext cx="12725578" cy="1919767"/>
          </a:xfrm>
          <a:prstGeom prst="roundRect">
            <a:avLst>
              <a:gd name="adj" fmla="val 16667"/>
            </a:avLst>
          </a:prstGeom>
          <a:solidFill>
            <a:srgbClr val="87A045">
              <a:alpha val="84705"/>
            </a:srgbClr>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r" rtl="0">
              <a:spcBef>
                <a:spcPts val="0"/>
              </a:spcBef>
              <a:spcAft>
                <a:spcPts val="0"/>
              </a:spcAft>
              <a:buNone/>
            </a:pPr>
            <a:endParaRPr sz="3200" b="1" i="0" u="none" strike="noStrike" cap="none">
              <a:solidFill>
                <a:schemeClr val="lt1"/>
              </a:solidFill>
              <a:latin typeface="Calibri"/>
              <a:ea typeface="Calibri"/>
              <a:cs typeface="Calibri"/>
              <a:sym typeface="Calibri"/>
            </a:endParaRPr>
          </a:p>
        </p:txBody>
      </p:sp>
      <p:sp>
        <p:nvSpPr>
          <p:cNvPr id="90" name="Google Shape;90;p13"/>
          <p:cNvSpPr txBox="1"/>
          <p:nvPr/>
        </p:nvSpPr>
        <p:spPr>
          <a:xfrm>
            <a:off x="1009650" y="638311"/>
            <a:ext cx="10740917" cy="5847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FR" sz="3200" b="1" i="0" u="none" strike="noStrike" cap="none">
                <a:solidFill>
                  <a:srgbClr val="587643"/>
                </a:solidFill>
                <a:latin typeface="Calibri"/>
                <a:ea typeface="Calibri"/>
                <a:cs typeface="Calibri"/>
                <a:sym typeface="Calibri"/>
              </a:rPr>
              <a:t>Appel d’offre</a:t>
            </a:r>
            <a:endParaRPr sz="3000" b="1" i="0" u="none" strike="noStrike" cap="none">
              <a:solidFill>
                <a:schemeClr val="dk1"/>
              </a:solidFill>
              <a:latin typeface="Calibri"/>
              <a:ea typeface="Calibri"/>
              <a:cs typeface="Calibri"/>
              <a:sym typeface="Calibri"/>
            </a:endParaRPr>
          </a:p>
        </p:txBody>
      </p:sp>
      <p:sp>
        <p:nvSpPr>
          <p:cNvPr id="91" name="Google Shape;91;p13"/>
          <p:cNvSpPr txBox="1"/>
          <p:nvPr/>
        </p:nvSpPr>
        <p:spPr>
          <a:xfrm>
            <a:off x="2606566" y="2073782"/>
            <a:ext cx="9144000" cy="671418"/>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Clr>
                <a:srgbClr val="587643"/>
              </a:buClr>
              <a:buSzPts val="1800"/>
              <a:buFont typeface="Arial"/>
              <a:buNone/>
            </a:pPr>
            <a:r>
              <a:rPr lang="fr-FR" sz="1800" b="0" i="0" u="none" strike="noStrike" cap="none">
                <a:solidFill>
                  <a:srgbClr val="587643"/>
                </a:solidFill>
                <a:latin typeface="Calibri"/>
                <a:ea typeface="Calibri"/>
                <a:cs typeface="Calibri"/>
                <a:sym typeface="Calibri"/>
              </a:rPr>
              <a:t>Automne 2018 –GMQ 708</a:t>
            </a:r>
            <a:endParaRPr/>
          </a:p>
          <a:p>
            <a:pPr marL="0" marR="0" lvl="0" indent="0" algn="r" rtl="0">
              <a:lnSpc>
                <a:spcPct val="90000"/>
              </a:lnSpc>
              <a:spcBef>
                <a:spcPts val="1000"/>
              </a:spcBef>
              <a:spcAft>
                <a:spcPts val="0"/>
              </a:spcAft>
              <a:buClr>
                <a:srgbClr val="587643"/>
              </a:buClr>
              <a:buSzPts val="1800"/>
              <a:buFont typeface="Arial"/>
              <a:buNone/>
            </a:pPr>
            <a:r>
              <a:rPr lang="fr-FR" sz="1800" b="0" i="0" u="none" strike="noStrike" cap="none">
                <a:solidFill>
                  <a:srgbClr val="587643"/>
                </a:solidFill>
                <a:latin typeface="Calibri"/>
                <a:ea typeface="Calibri"/>
                <a:cs typeface="Calibri"/>
                <a:sym typeface="Calibri"/>
              </a:rPr>
              <a:t>Université de Sherbrooke</a:t>
            </a:r>
            <a:endParaRPr/>
          </a:p>
        </p:txBody>
      </p:sp>
      <p:sp>
        <p:nvSpPr>
          <p:cNvPr id="92" name="Google Shape;92;p13"/>
          <p:cNvSpPr txBox="1"/>
          <p:nvPr/>
        </p:nvSpPr>
        <p:spPr>
          <a:xfrm>
            <a:off x="3891280" y="5884470"/>
            <a:ext cx="7859286" cy="356668"/>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Clr>
                <a:srgbClr val="587643"/>
              </a:buClr>
              <a:buSzPts val="1800"/>
              <a:buFont typeface="Arial"/>
              <a:buNone/>
            </a:pPr>
            <a:r>
              <a:rPr lang="fr-FR" sz="1800" b="0" i="0" u="none" strike="noStrike" cap="none">
                <a:solidFill>
                  <a:srgbClr val="587643"/>
                </a:solidFill>
                <a:latin typeface="Calibri"/>
                <a:ea typeface="Calibri"/>
                <a:cs typeface="Calibri"/>
                <a:sym typeface="Calibri"/>
              </a:rPr>
              <a:t> Par : VLAN Géomatique</a:t>
            </a:r>
            <a:endParaRPr sz="1800" b="0" i="0" u="none" strike="noStrike" cap="none">
              <a:solidFill>
                <a:srgbClr val="587643"/>
              </a:solidFill>
              <a:latin typeface="Calibri"/>
              <a:ea typeface="Calibri"/>
              <a:cs typeface="Calibri"/>
              <a:sym typeface="Calibri"/>
            </a:endParaRPr>
          </a:p>
        </p:txBody>
      </p:sp>
      <p:sp>
        <p:nvSpPr>
          <p:cNvPr id="93" name="Google Shape;9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a:t>
            </a:fld>
            <a:endParaRPr/>
          </a:p>
        </p:txBody>
      </p:sp>
      <p:sp>
        <p:nvSpPr>
          <p:cNvPr id="94" name="Google Shape;94;p13"/>
          <p:cNvSpPr txBox="1"/>
          <p:nvPr/>
        </p:nvSpPr>
        <p:spPr>
          <a:xfrm>
            <a:off x="107500" y="3772400"/>
            <a:ext cx="11842800" cy="92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3200" b="1">
                <a:solidFill>
                  <a:schemeClr val="lt1"/>
                </a:solidFill>
                <a:latin typeface="Calibri"/>
                <a:ea typeface="Calibri"/>
                <a:cs typeface="Calibri"/>
                <a:sym typeface="Calibri"/>
              </a:rPr>
              <a:t> Solution de télédétection pour le suivi de l’épaisseur de la glace du lac Memphrémagog pour la sécurité publique</a:t>
            </a:r>
            <a:endParaRPr sz="3200" b="1">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2"/>
          <p:cNvSpPr/>
          <p:nvPr/>
        </p:nvSpPr>
        <p:spPr>
          <a:xfrm>
            <a:off x="-177450" y="407166"/>
            <a:ext cx="12525900" cy="927600"/>
          </a:xfrm>
          <a:prstGeom prst="roundRect">
            <a:avLst>
              <a:gd name="adj" fmla="val 16667"/>
            </a:avLst>
          </a:prstGeom>
          <a:solidFill>
            <a:srgbClr val="87A045">
              <a:alpha val="80000"/>
            </a:srgbClr>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 name="Google Shape;176;p22"/>
          <p:cNvSpPr txBox="1"/>
          <p:nvPr/>
        </p:nvSpPr>
        <p:spPr>
          <a:xfrm>
            <a:off x="156429" y="615887"/>
            <a:ext cx="12035700" cy="541200"/>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i="0" u="none" strike="noStrike" cap="none">
                <a:solidFill>
                  <a:schemeClr val="lt1"/>
                </a:solidFill>
                <a:latin typeface="Calibri"/>
                <a:ea typeface="Calibri"/>
                <a:cs typeface="Calibri"/>
                <a:sym typeface="Calibri"/>
              </a:rPr>
              <a:t>Méthodologie - Plan d</a:t>
            </a:r>
            <a:r>
              <a:rPr lang="fr-FR" sz="3200" b="1">
                <a:solidFill>
                  <a:schemeClr val="lt1"/>
                </a:solidFill>
                <a:latin typeface="Calibri"/>
                <a:ea typeface="Calibri"/>
                <a:cs typeface="Calibri"/>
                <a:sym typeface="Calibri"/>
              </a:rPr>
              <a:t>’échantillonnage</a:t>
            </a:r>
            <a:endParaRPr sz="3200" b="1" i="0" u="none" strike="noStrike" cap="none">
              <a:solidFill>
                <a:schemeClr val="lt1"/>
              </a:solidFill>
              <a:latin typeface="Calibri"/>
              <a:ea typeface="Calibri"/>
              <a:cs typeface="Calibri"/>
              <a:sym typeface="Calibri"/>
            </a:endParaRPr>
          </a:p>
        </p:txBody>
      </p:sp>
      <p:sp>
        <p:nvSpPr>
          <p:cNvPr id="177" name="Google Shape;177;p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10</a:t>
            </a:fld>
            <a:endParaRPr/>
          </a:p>
        </p:txBody>
      </p:sp>
      <p:sp>
        <p:nvSpPr>
          <p:cNvPr id="178" name="Google Shape;178;p22"/>
          <p:cNvSpPr/>
          <p:nvPr/>
        </p:nvSpPr>
        <p:spPr>
          <a:xfrm>
            <a:off x="829556" y="1543534"/>
            <a:ext cx="10524300" cy="48762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14000"/>
              </a:lnSpc>
              <a:spcBef>
                <a:spcPts val="0"/>
              </a:spcBef>
              <a:spcAft>
                <a:spcPts val="0"/>
              </a:spcAft>
              <a:buClr>
                <a:srgbClr val="3C582D"/>
              </a:buClr>
              <a:buSzPts val="2200"/>
              <a:buFont typeface="Courier New"/>
              <a:buChar char="o"/>
            </a:pPr>
            <a:r>
              <a:rPr lang="fr-FR" sz="2200" dirty="0">
                <a:solidFill>
                  <a:srgbClr val="3C582D"/>
                </a:solidFill>
                <a:latin typeface="Calibri"/>
                <a:ea typeface="Calibri"/>
                <a:cs typeface="Calibri"/>
                <a:sym typeface="Calibri"/>
              </a:rPr>
              <a:t>Points chauds : Cours d’eau et points de rassemblements citoyens</a:t>
            </a:r>
            <a:endParaRPr sz="2200" dirty="0">
              <a:solidFill>
                <a:srgbClr val="3C582D"/>
              </a:solidFill>
              <a:latin typeface="Calibri"/>
              <a:ea typeface="Calibri"/>
              <a:cs typeface="Calibri"/>
              <a:sym typeface="Calibri"/>
            </a:endParaRPr>
          </a:p>
          <a:p>
            <a:pPr marL="914400" marR="0" lvl="1" indent="-368300" algn="l" rtl="0">
              <a:lnSpc>
                <a:spcPct val="114000"/>
              </a:lnSpc>
              <a:spcBef>
                <a:spcPts val="0"/>
              </a:spcBef>
              <a:spcAft>
                <a:spcPts val="0"/>
              </a:spcAft>
              <a:buClr>
                <a:srgbClr val="3C582D"/>
              </a:buClr>
              <a:buSzPts val="2200"/>
              <a:buFont typeface="Calibri"/>
              <a:buChar char="o"/>
            </a:pPr>
            <a:r>
              <a:rPr lang="fr-FR" sz="2200" dirty="0" err="1">
                <a:solidFill>
                  <a:srgbClr val="3C582D"/>
                </a:solidFill>
                <a:latin typeface="Calibri"/>
                <a:ea typeface="Calibri"/>
                <a:cs typeface="Calibri"/>
                <a:sym typeface="Calibri"/>
              </a:rPr>
              <a:t>Transects</a:t>
            </a:r>
            <a:r>
              <a:rPr lang="fr-FR" sz="2200" dirty="0">
                <a:solidFill>
                  <a:srgbClr val="3C582D"/>
                </a:solidFill>
                <a:latin typeface="Calibri"/>
                <a:ea typeface="Calibri"/>
                <a:cs typeface="Calibri"/>
                <a:sym typeface="Calibri"/>
              </a:rPr>
              <a:t> de 400 à 800 mètres</a:t>
            </a:r>
            <a:endParaRPr sz="2200" dirty="0">
              <a:solidFill>
                <a:srgbClr val="3C582D"/>
              </a:solidFill>
              <a:latin typeface="Calibri"/>
              <a:ea typeface="Calibri"/>
              <a:cs typeface="Calibri"/>
              <a:sym typeface="Calibri"/>
            </a:endParaRPr>
          </a:p>
          <a:p>
            <a:pPr marL="914400" marR="0" lvl="1" indent="-368300" algn="l" rtl="0">
              <a:lnSpc>
                <a:spcPct val="114000"/>
              </a:lnSpc>
              <a:spcBef>
                <a:spcPts val="0"/>
              </a:spcBef>
              <a:spcAft>
                <a:spcPts val="0"/>
              </a:spcAft>
              <a:buClr>
                <a:srgbClr val="3C582D"/>
              </a:buClr>
              <a:buSzPts val="2200"/>
              <a:buFont typeface="Calibri"/>
              <a:buChar char="o"/>
            </a:pPr>
            <a:r>
              <a:rPr lang="fr-FR" sz="2200" dirty="0">
                <a:solidFill>
                  <a:srgbClr val="3C582D"/>
                </a:solidFill>
                <a:latin typeface="Calibri"/>
                <a:ea typeface="Calibri"/>
                <a:cs typeface="Calibri"/>
                <a:sym typeface="Calibri"/>
              </a:rPr>
              <a:t>Rythme d’échantillonnage : moyenne de 2 fois par semaine</a:t>
            </a:r>
            <a:endParaRPr sz="2200" dirty="0">
              <a:solidFill>
                <a:srgbClr val="3C582D"/>
              </a:solidFill>
              <a:latin typeface="Calibri"/>
              <a:ea typeface="Calibri"/>
              <a:cs typeface="Calibri"/>
              <a:sym typeface="Calibri"/>
            </a:endParaRPr>
          </a:p>
          <a:p>
            <a:pPr marL="457200" marR="0" lvl="0" indent="-457200" algn="l" rtl="0">
              <a:lnSpc>
                <a:spcPct val="114000"/>
              </a:lnSpc>
              <a:spcBef>
                <a:spcPts val="0"/>
              </a:spcBef>
              <a:spcAft>
                <a:spcPts val="0"/>
              </a:spcAft>
              <a:buClr>
                <a:srgbClr val="3C582D"/>
              </a:buClr>
              <a:buSzPts val="2200"/>
              <a:buFont typeface="Courier New"/>
              <a:buChar char="o"/>
            </a:pPr>
            <a:r>
              <a:rPr lang="fr-FR" sz="2200" dirty="0">
                <a:solidFill>
                  <a:srgbClr val="3C582D"/>
                </a:solidFill>
                <a:latin typeface="Calibri"/>
                <a:ea typeface="Calibri"/>
                <a:cs typeface="Calibri"/>
                <a:sym typeface="Calibri"/>
              </a:rPr>
              <a:t>Berges</a:t>
            </a:r>
            <a:endParaRPr sz="2200" dirty="0">
              <a:solidFill>
                <a:srgbClr val="3C582D"/>
              </a:solidFill>
              <a:latin typeface="Calibri"/>
              <a:ea typeface="Calibri"/>
              <a:cs typeface="Calibri"/>
              <a:sym typeface="Calibri"/>
            </a:endParaRPr>
          </a:p>
          <a:p>
            <a:pPr marL="914400" marR="0" lvl="1" indent="-368300" algn="l" rtl="0">
              <a:lnSpc>
                <a:spcPct val="114000"/>
              </a:lnSpc>
              <a:spcBef>
                <a:spcPts val="0"/>
              </a:spcBef>
              <a:spcAft>
                <a:spcPts val="0"/>
              </a:spcAft>
              <a:buClr>
                <a:srgbClr val="3C582D"/>
              </a:buClr>
              <a:buSzPts val="2200"/>
              <a:buFont typeface="Calibri"/>
              <a:buChar char="o"/>
            </a:pPr>
            <a:r>
              <a:rPr lang="fr-FR" sz="2200" dirty="0">
                <a:solidFill>
                  <a:srgbClr val="3C582D"/>
                </a:solidFill>
                <a:latin typeface="Calibri"/>
                <a:ea typeface="Calibri"/>
                <a:cs typeface="Calibri"/>
                <a:sym typeface="Calibri"/>
              </a:rPr>
              <a:t>11 </a:t>
            </a:r>
            <a:r>
              <a:rPr lang="fr-FR" sz="2200" dirty="0" err="1">
                <a:solidFill>
                  <a:srgbClr val="3C582D"/>
                </a:solidFill>
                <a:latin typeface="Calibri"/>
                <a:ea typeface="Calibri"/>
                <a:cs typeface="Calibri"/>
                <a:sym typeface="Calibri"/>
              </a:rPr>
              <a:t>transects</a:t>
            </a:r>
            <a:r>
              <a:rPr lang="fr-FR" sz="2200" dirty="0">
                <a:solidFill>
                  <a:srgbClr val="3C582D"/>
                </a:solidFill>
                <a:latin typeface="Calibri"/>
                <a:ea typeface="Calibri"/>
                <a:cs typeface="Calibri"/>
                <a:sym typeface="Calibri"/>
              </a:rPr>
              <a:t> de 300 mètres, à chaque 1,5 km en moyenne</a:t>
            </a:r>
            <a:endParaRPr sz="2200" dirty="0">
              <a:solidFill>
                <a:srgbClr val="3C582D"/>
              </a:solidFill>
              <a:latin typeface="Calibri"/>
              <a:ea typeface="Calibri"/>
              <a:cs typeface="Calibri"/>
              <a:sym typeface="Calibri"/>
            </a:endParaRPr>
          </a:p>
          <a:p>
            <a:pPr marL="914400" marR="0" lvl="1" indent="-368300" algn="l" rtl="0">
              <a:lnSpc>
                <a:spcPct val="114000"/>
              </a:lnSpc>
              <a:spcBef>
                <a:spcPts val="0"/>
              </a:spcBef>
              <a:spcAft>
                <a:spcPts val="0"/>
              </a:spcAft>
              <a:buClr>
                <a:srgbClr val="3C582D"/>
              </a:buClr>
              <a:buSzPts val="2200"/>
              <a:buFont typeface="Calibri"/>
              <a:buChar char="o"/>
            </a:pPr>
            <a:r>
              <a:rPr lang="fr-FR" sz="2200" dirty="0">
                <a:solidFill>
                  <a:srgbClr val="3C582D"/>
                </a:solidFill>
                <a:latin typeface="Calibri"/>
                <a:ea typeface="Calibri"/>
                <a:cs typeface="Calibri"/>
                <a:sym typeface="Calibri"/>
              </a:rPr>
              <a:t>Échantillonnage hebdomadaire en début et fin de saison</a:t>
            </a:r>
            <a:endParaRPr sz="2200" dirty="0">
              <a:solidFill>
                <a:srgbClr val="3C582D"/>
              </a:solidFill>
              <a:latin typeface="Calibri"/>
              <a:ea typeface="Calibri"/>
              <a:cs typeface="Calibri"/>
              <a:sym typeface="Calibri"/>
            </a:endParaRPr>
          </a:p>
          <a:p>
            <a:pPr marL="914400" marR="0" lvl="1" indent="-368300" algn="l" rtl="0">
              <a:lnSpc>
                <a:spcPct val="114000"/>
              </a:lnSpc>
              <a:spcBef>
                <a:spcPts val="0"/>
              </a:spcBef>
              <a:spcAft>
                <a:spcPts val="0"/>
              </a:spcAft>
              <a:buClr>
                <a:srgbClr val="3C582D"/>
              </a:buClr>
              <a:buSzPts val="2200"/>
              <a:buFont typeface="Calibri"/>
              <a:buChar char="o"/>
            </a:pPr>
            <a:r>
              <a:rPr lang="fr-FR" sz="2200" dirty="0">
                <a:solidFill>
                  <a:srgbClr val="3C582D"/>
                </a:solidFill>
                <a:latin typeface="Calibri"/>
                <a:ea typeface="Calibri"/>
                <a:cs typeface="Calibri"/>
                <a:sym typeface="Calibri"/>
              </a:rPr>
              <a:t>Échantillonnage selon la météo en milieu de saison</a:t>
            </a:r>
            <a:endParaRPr sz="2200" dirty="0">
              <a:solidFill>
                <a:srgbClr val="3C582D"/>
              </a:solidFill>
              <a:latin typeface="Calibri"/>
              <a:ea typeface="Calibri"/>
              <a:cs typeface="Calibri"/>
              <a:sym typeface="Calibri"/>
            </a:endParaRPr>
          </a:p>
          <a:p>
            <a:pPr marL="457200" marR="0" lvl="0" indent="-457200" algn="l" rtl="0">
              <a:lnSpc>
                <a:spcPct val="114000"/>
              </a:lnSpc>
              <a:spcBef>
                <a:spcPts val="0"/>
              </a:spcBef>
              <a:spcAft>
                <a:spcPts val="0"/>
              </a:spcAft>
              <a:buClr>
                <a:srgbClr val="3C582D"/>
              </a:buClr>
              <a:buSzPts val="2200"/>
              <a:buFont typeface="Courier New"/>
              <a:buChar char="o"/>
            </a:pPr>
            <a:r>
              <a:rPr lang="fr-FR" sz="2200" dirty="0">
                <a:solidFill>
                  <a:srgbClr val="3C582D"/>
                </a:solidFill>
                <a:latin typeface="Calibri"/>
                <a:ea typeface="Calibri"/>
                <a:cs typeface="Calibri"/>
                <a:sym typeface="Calibri"/>
              </a:rPr>
              <a:t>Centre du lac</a:t>
            </a:r>
            <a:endParaRPr sz="2200" dirty="0">
              <a:solidFill>
                <a:srgbClr val="3C582D"/>
              </a:solidFill>
              <a:latin typeface="Calibri"/>
              <a:ea typeface="Calibri"/>
              <a:cs typeface="Calibri"/>
              <a:sym typeface="Calibri"/>
            </a:endParaRPr>
          </a:p>
          <a:p>
            <a:pPr marL="914400" marR="0" lvl="1" indent="-368300" algn="l" rtl="0">
              <a:lnSpc>
                <a:spcPct val="114000"/>
              </a:lnSpc>
              <a:spcBef>
                <a:spcPts val="0"/>
              </a:spcBef>
              <a:spcAft>
                <a:spcPts val="0"/>
              </a:spcAft>
              <a:buClr>
                <a:srgbClr val="3C582D"/>
              </a:buClr>
              <a:buSzPts val="2200"/>
              <a:buFont typeface="Calibri"/>
              <a:buChar char="o"/>
            </a:pPr>
            <a:r>
              <a:rPr lang="fr-FR" sz="2200" dirty="0">
                <a:solidFill>
                  <a:srgbClr val="3C582D"/>
                </a:solidFill>
                <a:latin typeface="Calibri"/>
                <a:ea typeface="Calibri"/>
                <a:cs typeface="Calibri"/>
                <a:sym typeface="Calibri"/>
              </a:rPr>
              <a:t>Couverture une fois </a:t>
            </a:r>
            <a:r>
              <a:rPr lang="fr-FR" sz="2200" dirty="0" smtClean="0">
                <a:solidFill>
                  <a:srgbClr val="3C582D"/>
                </a:solidFill>
                <a:latin typeface="Calibri"/>
                <a:ea typeface="Calibri"/>
                <a:cs typeface="Calibri"/>
                <a:sym typeface="Calibri"/>
              </a:rPr>
              <a:t>quand </a:t>
            </a:r>
            <a:r>
              <a:rPr lang="fr-FR" sz="2200" dirty="0">
                <a:solidFill>
                  <a:srgbClr val="3C582D"/>
                </a:solidFill>
                <a:latin typeface="Calibri"/>
                <a:ea typeface="Calibri"/>
                <a:cs typeface="Calibri"/>
                <a:sym typeface="Calibri"/>
              </a:rPr>
              <a:t>les berges sont gelées</a:t>
            </a:r>
            <a:endParaRPr sz="2200" dirty="0">
              <a:solidFill>
                <a:srgbClr val="3C582D"/>
              </a:solidFill>
              <a:latin typeface="Calibri"/>
              <a:ea typeface="Calibri"/>
              <a:cs typeface="Calibri"/>
              <a:sym typeface="Calibri"/>
            </a:endParaRPr>
          </a:p>
          <a:p>
            <a:pPr marL="914400" marR="0" lvl="1" indent="-368300" algn="l" rtl="0">
              <a:lnSpc>
                <a:spcPct val="114000"/>
              </a:lnSpc>
              <a:spcBef>
                <a:spcPts val="0"/>
              </a:spcBef>
              <a:spcAft>
                <a:spcPts val="0"/>
              </a:spcAft>
              <a:buClr>
                <a:srgbClr val="3C582D"/>
              </a:buClr>
              <a:buSzPts val="2200"/>
              <a:buFont typeface="Calibri"/>
              <a:buChar char="o"/>
            </a:pPr>
            <a:r>
              <a:rPr lang="fr-FR" sz="2200" dirty="0">
                <a:solidFill>
                  <a:srgbClr val="3C582D"/>
                </a:solidFill>
                <a:latin typeface="Calibri"/>
                <a:ea typeface="Calibri"/>
                <a:cs typeface="Calibri"/>
                <a:sym typeface="Calibri"/>
              </a:rPr>
              <a:t>Possibilité de répéter l’opération</a:t>
            </a:r>
            <a:endParaRPr sz="2200" dirty="0">
              <a:solidFill>
                <a:srgbClr val="3C582D"/>
              </a:solidFill>
              <a:latin typeface="Calibri"/>
              <a:ea typeface="Calibri"/>
              <a:cs typeface="Calibri"/>
              <a:sym typeface="Calibri"/>
            </a:endParaRPr>
          </a:p>
          <a:p>
            <a:pPr marL="457200" marR="0" lvl="0" indent="-457200" algn="l" rtl="0">
              <a:lnSpc>
                <a:spcPct val="114000"/>
              </a:lnSpc>
              <a:spcBef>
                <a:spcPts val="0"/>
              </a:spcBef>
              <a:spcAft>
                <a:spcPts val="0"/>
              </a:spcAft>
              <a:buClr>
                <a:srgbClr val="3C582D"/>
              </a:buClr>
              <a:buSzPts val="2200"/>
              <a:buFont typeface="Courier New"/>
              <a:buChar char="o"/>
            </a:pPr>
            <a:r>
              <a:rPr lang="fr-FR" sz="2200" dirty="0">
                <a:solidFill>
                  <a:srgbClr val="3C582D"/>
                </a:solidFill>
                <a:latin typeface="Calibri"/>
                <a:ea typeface="Calibri"/>
                <a:cs typeface="Calibri"/>
                <a:sym typeface="Calibri"/>
              </a:rPr>
              <a:t>Validation</a:t>
            </a:r>
            <a:endParaRPr sz="2200" dirty="0">
              <a:solidFill>
                <a:srgbClr val="3C582D"/>
              </a:solidFill>
              <a:latin typeface="Calibri"/>
              <a:ea typeface="Calibri"/>
              <a:cs typeface="Calibri"/>
              <a:sym typeface="Calibri"/>
            </a:endParaRPr>
          </a:p>
          <a:p>
            <a:pPr marL="914400" marR="0" lvl="1" indent="-368300" algn="l" rtl="0">
              <a:lnSpc>
                <a:spcPct val="114000"/>
              </a:lnSpc>
              <a:spcBef>
                <a:spcPts val="0"/>
              </a:spcBef>
              <a:spcAft>
                <a:spcPts val="0"/>
              </a:spcAft>
              <a:buClr>
                <a:srgbClr val="3C582D"/>
              </a:buClr>
              <a:buSzPts val="2200"/>
              <a:buFont typeface="Calibri"/>
              <a:buChar char="o"/>
            </a:pPr>
            <a:r>
              <a:rPr lang="fr-FR" sz="2200" dirty="0">
                <a:solidFill>
                  <a:srgbClr val="3C582D"/>
                </a:solidFill>
                <a:latin typeface="Calibri"/>
                <a:ea typeface="Calibri"/>
                <a:cs typeface="Calibri"/>
                <a:sym typeface="Calibri"/>
              </a:rPr>
              <a:t>10 % en début de saison et selon la météo</a:t>
            </a:r>
            <a:endParaRPr sz="2200" dirty="0">
              <a:solidFill>
                <a:srgbClr val="3C582D"/>
              </a:solidFill>
              <a:latin typeface="Calibri"/>
              <a:ea typeface="Calibri"/>
              <a:cs typeface="Calibri"/>
              <a:sym typeface="Calibri"/>
            </a:endParaRPr>
          </a:p>
          <a:p>
            <a:pPr marL="914400" marR="0" lvl="1" indent="-368300" algn="l" rtl="0">
              <a:lnSpc>
                <a:spcPct val="114000"/>
              </a:lnSpc>
              <a:spcBef>
                <a:spcPts val="0"/>
              </a:spcBef>
              <a:spcAft>
                <a:spcPts val="0"/>
              </a:spcAft>
              <a:buClr>
                <a:srgbClr val="3C582D"/>
              </a:buClr>
              <a:buSzPts val="2200"/>
              <a:buFont typeface="Calibri"/>
              <a:buChar char="o"/>
            </a:pPr>
            <a:r>
              <a:rPr lang="fr-FR" sz="2200" dirty="0">
                <a:solidFill>
                  <a:srgbClr val="3C582D"/>
                </a:solidFill>
                <a:latin typeface="Calibri"/>
                <a:ea typeface="Calibri"/>
                <a:cs typeface="Calibri"/>
                <a:sym typeface="Calibri"/>
              </a:rPr>
              <a:t>5 % en milieu de saison</a:t>
            </a:r>
            <a:endParaRPr dirty="0"/>
          </a:p>
        </p:txBody>
      </p:sp>
      <p:pic>
        <p:nvPicPr>
          <p:cNvPr id="179" name="Google Shape;179;p22"/>
          <p:cNvPicPr preferRelativeResize="0"/>
          <p:nvPr/>
        </p:nvPicPr>
        <p:blipFill rotWithShape="1">
          <a:blip r:embed="rId3">
            <a:alphaModFix/>
          </a:blip>
          <a:srcRect l="5664" t="5238" r="4994" b="1391"/>
          <a:stretch/>
        </p:blipFill>
        <p:spPr>
          <a:xfrm>
            <a:off x="3718212" y="179901"/>
            <a:ext cx="4734575" cy="6403724"/>
          </a:xfrm>
          <a:prstGeom prst="rect">
            <a:avLst/>
          </a:prstGeom>
          <a:noFill/>
          <a:ln>
            <a:noFill/>
          </a:ln>
        </p:spPr>
      </p:pic>
      <p:sp>
        <p:nvSpPr>
          <p:cNvPr id="180" name="Google Shape;180;p22"/>
          <p:cNvSpPr txBox="1"/>
          <p:nvPr/>
        </p:nvSpPr>
        <p:spPr>
          <a:xfrm>
            <a:off x="1638425" y="3381763"/>
            <a:ext cx="9071700" cy="927600"/>
          </a:xfrm>
          <a:prstGeom prst="rect">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FR" sz="2400"/>
              <a:t>Total de plus de </a:t>
            </a:r>
            <a:r>
              <a:rPr lang="fr-FR" sz="2400" b="1"/>
              <a:t>7 500 points radar</a:t>
            </a:r>
            <a:r>
              <a:rPr lang="fr-FR" sz="2400"/>
              <a:t> et </a:t>
            </a:r>
            <a:r>
              <a:rPr lang="fr-FR" sz="2400" b="1"/>
              <a:t>430 trous</a:t>
            </a:r>
            <a:r>
              <a:rPr lang="fr-FR" sz="2400"/>
              <a:t>,</a:t>
            </a:r>
            <a:endParaRPr sz="2400"/>
          </a:p>
          <a:p>
            <a:pPr marL="0" lvl="0" indent="0" algn="ctr" rtl="0">
              <a:spcBef>
                <a:spcPts val="0"/>
              </a:spcBef>
              <a:spcAft>
                <a:spcPts val="0"/>
              </a:spcAft>
              <a:buNone/>
            </a:pPr>
            <a:r>
              <a:rPr lang="fr-FR" sz="2400"/>
              <a:t>pour </a:t>
            </a:r>
            <a:r>
              <a:rPr lang="fr-FR" sz="2400" b="1"/>
              <a:t>près de 8 000 mesures </a:t>
            </a:r>
            <a:r>
              <a:rPr lang="fr-FR" sz="2400"/>
              <a:t>d’épaisseur de la glace!</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fade">
                                      <p:cBhvr>
                                        <p:cTn id="12" dur="1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3"/>
          <p:cNvSpPr/>
          <p:nvPr/>
        </p:nvSpPr>
        <p:spPr>
          <a:xfrm>
            <a:off x="-177450" y="407166"/>
            <a:ext cx="12525880" cy="927647"/>
          </a:xfrm>
          <a:prstGeom prst="roundRect">
            <a:avLst>
              <a:gd name="adj" fmla="val 16667"/>
            </a:avLst>
          </a:prstGeom>
          <a:solidFill>
            <a:srgbClr val="87A045">
              <a:alpha val="80000"/>
            </a:srgbClr>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7" name="Google Shape;187;p23"/>
          <p:cNvSpPr txBox="1"/>
          <p:nvPr/>
        </p:nvSpPr>
        <p:spPr>
          <a:xfrm>
            <a:off x="156429" y="615887"/>
            <a:ext cx="12035571" cy="541174"/>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a:solidFill>
                  <a:schemeClr val="lt1"/>
                </a:solidFill>
                <a:latin typeface="Calibri"/>
                <a:ea typeface="Calibri"/>
                <a:cs typeface="Calibri"/>
                <a:sym typeface="Calibri"/>
              </a:rPr>
              <a:t>Méthodologie - Radar</a:t>
            </a:r>
            <a:endParaRPr sz="3200" b="1" i="0" u="none" strike="noStrike" cap="none">
              <a:solidFill>
                <a:schemeClr val="lt1"/>
              </a:solidFill>
              <a:latin typeface="Calibri"/>
              <a:ea typeface="Calibri"/>
              <a:cs typeface="Calibri"/>
              <a:sym typeface="Calibri"/>
            </a:endParaRPr>
          </a:p>
        </p:txBody>
      </p:sp>
      <p:sp>
        <p:nvSpPr>
          <p:cNvPr id="188" name="Google Shape;18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11</a:t>
            </a:fld>
            <a:endParaRPr/>
          </a:p>
        </p:txBody>
      </p:sp>
      <p:graphicFrame>
        <p:nvGraphicFramePr>
          <p:cNvPr id="189" name="Google Shape;189;p23"/>
          <p:cNvGraphicFramePr/>
          <p:nvPr/>
        </p:nvGraphicFramePr>
        <p:xfrm>
          <a:off x="823368" y="4154055"/>
          <a:ext cx="10524225" cy="2029343"/>
        </p:xfrm>
        <a:graphic>
          <a:graphicData uri="http://schemas.openxmlformats.org/drawingml/2006/table">
            <a:tbl>
              <a:tblPr>
                <a:noFill/>
                <a:tableStyleId>{052B5CFC-049C-4EF4-9013-B4CFD2CFF9C3}</a:tableStyleId>
              </a:tblPr>
              <a:tblGrid>
                <a:gridCol w="5316175"/>
                <a:gridCol w="5208050"/>
              </a:tblGrid>
              <a:tr h="1847350">
                <a:tc>
                  <a:txBody>
                    <a:bodyPr/>
                    <a:lstStyle/>
                    <a:p>
                      <a:pPr marL="914400" marR="0" lvl="1" indent="-457200" algn="l" rtl="0">
                        <a:lnSpc>
                          <a:spcPct val="114000"/>
                        </a:lnSpc>
                        <a:spcBef>
                          <a:spcPts val="0"/>
                        </a:spcBef>
                        <a:spcAft>
                          <a:spcPts val="0"/>
                        </a:spcAft>
                        <a:buSzPts val="2000"/>
                        <a:buFont typeface="Courier New"/>
                        <a:buChar char="o"/>
                      </a:pPr>
                      <a:r>
                        <a:rPr lang="fr-FR" sz="2000" u="none" strike="noStrike" cap="none">
                          <a:solidFill>
                            <a:srgbClr val="000000"/>
                          </a:solidFill>
                        </a:rPr>
                        <a:t>Modulation FMCW / CW</a:t>
                      </a:r>
                      <a:endParaRPr>
                        <a:solidFill>
                          <a:srgbClr val="000000"/>
                        </a:solidFill>
                      </a:endParaRPr>
                    </a:p>
                    <a:p>
                      <a:pPr marL="914400" marR="0" lvl="1" indent="-457200" algn="l" rtl="0">
                        <a:lnSpc>
                          <a:spcPct val="114000"/>
                        </a:lnSpc>
                        <a:spcBef>
                          <a:spcPts val="600"/>
                        </a:spcBef>
                        <a:spcAft>
                          <a:spcPts val="0"/>
                        </a:spcAft>
                        <a:buSzPts val="2000"/>
                        <a:buFont typeface="Courier New"/>
                        <a:buChar char="o"/>
                      </a:pPr>
                      <a:r>
                        <a:rPr lang="fr-FR" sz="2000" u="none" strike="noStrike" cap="none">
                          <a:solidFill>
                            <a:srgbClr val="000000"/>
                          </a:solidFill>
                        </a:rPr>
                        <a:t>Fréquence de 24 Ghz </a:t>
                      </a:r>
                      <a:endParaRPr>
                        <a:solidFill>
                          <a:srgbClr val="000000"/>
                        </a:solidFill>
                      </a:endParaRPr>
                    </a:p>
                    <a:p>
                      <a:pPr marL="914400" marR="0" lvl="1" indent="-457200" algn="l" rtl="0">
                        <a:lnSpc>
                          <a:spcPct val="114000"/>
                        </a:lnSpc>
                        <a:spcBef>
                          <a:spcPts val="600"/>
                        </a:spcBef>
                        <a:spcAft>
                          <a:spcPts val="0"/>
                        </a:spcAft>
                        <a:buSzPts val="2000"/>
                        <a:buFont typeface="Courier New"/>
                        <a:buChar char="o"/>
                      </a:pPr>
                      <a:r>
                        <a:rPr lang="fr-FR" sz="2000" u="none" strike="noStrike" cap="none">
                          <a:solidFill>
                            <a:srgbClr val="000000"/>
                          </a:solidFill>
                        </a:rPr>
                        <a:t>Longueur d’onde de 12.49 mm</a:t>
                      </a:r>
                      <a:endParaRPr>
                        <a:solidFill>
                          <a:srgbClr val="000000"/>
                        </a:solidFill>
                      </a:endParaRPr>
                    </a:p>
                    <a:p>
                      <a:pPr marL="914400" marR="0" lvl="1" indent="-457200" algn="l" rtl="0">
                        <a:lnSpc>
                          <a:spcPct val="114000"/>
                        </a:lnSpc>
                        <a:spcBef>
                          <a:spcPts val="600"/>
                        </a:spcBef>
                        <a:spcAft>
                          <a:spcPts val="0"/>
                        </a:spcAft>
                        <a:buSzPts val="2000"/>
                        <a:buFont typeface="Courier New"/>
                        <a:buChar char="o"/>
                      </a:pPr>
                      <a:r>
                        <a:rPr lang="fr-FR" sz="2000" u="none" strike="noStrike" cap="none">
                          <a:solidFill>
                            <a:srgbClr val="000000"/>
                          </a:solidFill>
                        </a:rPr>
                        <a:t>Poids de 280 g avec le c</a:t>
                      </a:r>
                      <a:r>
                        <a:rPr lang="fr-FR" sz="2000">
                          <a:solidFill>
                            <a:srgbClr val="000000"/>
                          </a:solidFill>
                        </a:rPr>
                        <a:t>â</a:t>
                      </a:r>
                      <a:r>
                        <a:rPr lang="fr-FR" sz="2000" u="none" strike="noStrike" cap="none">
                          <a:solidFill>
                            <a:srgbClr val="000000"/>
                          </a:solidFill>
                        </a:rPr>
                        <a:t>ble</a:t>
                      </a:r>
                      <a:endParaRPr>
                        <a:solidFill>
                          <a:srgbClr val="000000"/>
                        </a:solidFill>
                      </a:endParaRPr>
                    </a:p>
                    <a:p>
                      <a:pPr marL="0" marR="0" lvl="0" indent="0" algn="l" rtl="0">
                        <a:lnSpc>
                          <a:spcPct val="114000"/>
                        </a:lnSpc>
                        <a:spcBef>
                          <a:spcPts val="600"/>
                        </a:spcBef>
                        <a:spcAft>
                          <a:spcPts val="0"/>
                        </a:spcAft>
                        <a:buNone/>
                      </a:pPr>
                      <a:endParaRPr>
                        <a:solidFill>
                          <a:srgbClr val="000000"/>
                        </a:solidFill>
                      </a:endParaRPr>
                    </a:p>
                  </a:txBody>
                  <a:tcPr marL="91450" marR="91450" marT="45725" marB="45725"/>
                </a:tc>
                <a:tc>
                  <a:txBody>
                    <a:bodyPr/>
                    <a:lstStyle/>
                    <a:p>
                      <a:pPr marL="914400" marR="0" lvl="1" indent="-457200" algn="l" rtl="0">
                        <a:lnSpc>
                          <a:spcPct val="114000"/>
                        </a:lnSpc>
                        <a:spcBef>
                          <a:spcPts val="0"/>
                        </a:spcBef>
                        <a:spcAft>
                          <a:spcPts val="0"/>
                        </a:spcAft>
                        <a:buSzPts val="2000"/>
                        <a:buFont typeface="Courier New"/>
                        <a:buChar char="o"/>
                      </a:pPr>
                      <a:r>
                        <a:rPr lang="fr-FR" sz="2000">
                          <a:solidFill>
                            <a:srgbClr val="000000"/>
                          </a:solidFill>
                        </a:rPr>
                        <a:t>Mesures au nadir (à la verticale)</a:t>
                      </a:r>
                      <a:endParaRPr sz="2000">
                        <a:solidFill>
                          <a:srgbClr val="000000"/>
                        </a:solidFill>
                      </a:endParaRPr>
                    </a:p>
                    <a:p>
                      <a:pPr marL="914400" marR="0" lvl="1" indent="-457200" algn="l" rtl="0">
                        <a:lnSpc>
                          <a:spcPct val="114000"/>
                        </a:lnSpc>
                        <a:spcBef>
                          <a:spcPts val="600"/>
                        </a:spcBef>
                        <a:spcAft>
                          <a:spcPts val="0"/>
                        </a:spcAft>
                        <a:buSzPts val="2000"/>
                        <a:buFont typeface="Courier New"/>
                        <a:buChar char="o"/>
                      </a:pPr>
                      <a:r>
                        <a:rPr lang="fr-FR" sz="2000">
                          <a:solidFill>
                            <a:srgbClr val="000000"/>
                          </a:solidFill>
                        </a:rPr>
                        <a:t>Opère à</a:t>
                      </a:r>
                      <a:r>
                        <a:rPr lang="fr-FR" sz="2000" u="none" strike="noStrike" cap="none">
                          <a:solidFill>
                            <a:srgbClr val="000000"/>
                          </a:solidFill>
                        </a:rPr>
                        <a:t> -40°C</a:t>
                      </a:r>
                      <a:endParaRPr>
                        <a:solidFill>
                          <a:srgbClr val="000000"/>
                        </a:solidFill>
                      </a:endParaRPr>
                    </a:p>
                    <a:p>
                      <a:pPr marL="914400" marR="0" lvl="1" indent="-457200" algn="l" rtl="0">
                        <a:lnSpc>
                          <a:spcPct val="114000"/>
                        </a:lnSpc>
                        <a:spcBef>
                          <a:spcPts val="600"/>
                        </a:spcBef>
                        <a:spcAft>
                          <a:spcPts val="0"/>
                        </a:spcAft>
                        <a:buSzPts val="2000"/>
                        <a:buFont typeface="Courier New"/>
                        <a:buChar char="o"/>
                      </a:pPr>
                      <a:r>
                        <a:rPr lang="fr-FR" sz="2000" u="none" strike="noStrike" cap="none">
                          <a:solidFill>
                            <a:srgbClr val="000000"/>
                          </a:solidFill>
                        </a:rPr>
                        <a:t>Consommation de 4.5W</a:t>
                      </a:r>
                      <a:endParaRPr sz="2000" u="none" strike="noStrike" cap="none">
                        <a:solidFill>
                          <a:srgbClr val="000000"/>
                        </a:solidFill>
                      </a:endParaRPr>
                    </a:p>
                  </a:txBody>
                  <a:tcPr marL="91450" marR="91450" marT="45725" marB="45725"/>
                </a:tc>
              </a:tr>
            </a:tbl>
          </a:graphicData>
        </a:graphic>
      </p:graphicFrame>
      <p:sp>
        <p:nvSpPr>
          <p:cNvPr id="190" name="Google Shape;190;p23"/>
          <p:cNvSpPr/>
          <p:nvPr/>
        </p:nvSpPr>
        <p:spPr>
          <a:xfrm>
            <a:off x="823368" y="1455458"/>
            <a:ext cx="10524244" cy="456343"/>
          </a:xfrm>
          <a:prstGeom prst="rect">
            <a:avLst/>
          </a:prstGeom>
          <a:noFill/>
          <a:ln>
            <a:noFill/>
          </a:ln>
        </p:spPr>
        <p:txBody>
          <a:bodyPr spcFirstLastPara="1" wrap="square" lIns="91425" tIns="45700" rIns="91425" bIns="45700" anchor="t" anchorCtr="0">
            <a:noAutofit/>
          </a:bodyPr>
          <a:lstStyle/>
          <a:p>
            <a:pPr marL="457200" marR="0" lvl="0" indent="-457200" algn="l" rtl="0">
              <a:lnSpc>
                <a:spcPct val="114000"/>
              </a:lnSpc>
              <a:spcBef>
                <a:spcPts val="0"/>
              </a:spcBef>
              <a:spcAft>
                <a:spcPts val="0"/>
              </a:spcAft>
              <a:buClr>
                <a:srgbClr val="3C582D"/>
              </a:buClr>
              <a:buSzPts val="2200"/>
              <a:buFont typeface="Courier New"/>
              <a:buChar char="o"/>
            </a:pPr>
            <a:r>
              <a:rPr lang="fr-FR" sz="2200">
                <a:solidFill>
                  <a:srgbClr val="3C582D"/>
                </a:solidFill>
                <a:latin typeface="Calibri"/>
                <a:ea typeface="Calibri"/>
                <a:cs typeface="Calibri"/>
                <a:sym typeface="Calibri"/>
              </a:rPr>
              <a:t>Une p</a:t>
            </a:r>
            <a:r>
              <a:rPr lang="fr-FR" sz="2200" b="0" i="0" u="none" strike="noStrike" cap="none">
                <a:solidFill>
                  <a:srgbClr val="3C582D"/>
                </a:solidFill>
                <a:latin typeface="Calibri"/>
                <a:ea typeface="Calibri"/>
                <a:cs typeface="Calibri"/>
                <a:sym typeface="Calibri"/>
              </a:rPr>
              <a:t>lateforme : </a:t>
            </a:r>
            <a:r>
              <a:rPr lang="fr-FR" sz="2200">
                <a:solidFill>
                  <a:srgbClr val="3C582D"/>
                </a:solidFill>
                <a:latin typeface="Calibri"/>
                <a:ea typeface="Calibri"/>
                <a:cs typeface="Calibri"/>
                <a:sym typeface="Calibri"/>
              </a:rPr>
              <a:t>Drone</a:t>
            </a:r>
            <a:endParaRPr/>
          </a:p>
        </p:txBody>
      </p:sp>
      <p:sp>
        <p:nvSpPr>
          <p:cNvPr id="191" name="Google Shape;191;p23"/>
          <p:cNvSpPr/>
          <p:nvPr/>
        </p:nvSpPr>
        <p:spPr>
          <a:xfrm>
            <a:off x="836981" y="3604731"/>
            <a:ext cx="10518000" cy="4563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14000"/>
              </a:lnSpc>
              <a:spcBef>
                <a:spcPts val="0"/>
              </a:spcBef>
              <a:spcAft>
                <a:spcPts val="0"/>
              </a:spcAft>
              <a:buClr>
                <a:srgbClr val="3C582D"/>
              </a:buClr>
              <a:buSzPts val="2200"/>
              <a:buFont typeface="Courier New"/>
              <a:buChar char="o"/>
            </a:pPr>
            <a:r>
              <a:rPr lang="fr-FR" sz="2200" b="0" i="0" u="none" strike="noStrike" cap="none">
                <a:solidFill>
                  <a:srgbClr val="3C582D"/>
                </a:solidFill>
                <a:latin typeface="Calibri"/>
                <a:ea typeface="Calibri"/>
                <a:cs typeface="Calibri"/>
                <a:sym typeface="Calibri"/>
              </a:rPr>
              <a:t>Un capteur : Radar</a:t>
            </a:r>
            <a:endParaRPr/>
          </a:p>
        </p:txBody>
      </p:sp>
      <p:graphicFrame>
        <p:nvGraphicFramePr>
          <p:cNvPr id="192" name="Google Shape;192;p23"/>
          <p:cNvGraphicFramePr/>
          <p:nvPr/>
        </p:nvGraphicFramePr>
        <p:xfrm>
          <a:off x="823368" y="1959744"/>
          <a:ext cx="9311250" cy="1453271"/>
        </p:xfrm>
        <a:graphic>
          <a:graphicData uri="http://schemas.openxmlformats.org/drawingml/2006/table">
            <a:tbl>
              <a:tblPr>
                <a:noFill/>
                <a:tableStyleId>{052B5CFC-049C-4EF4-9013-B4CFD2CFF9C3}</a:tableStyleId>
              </a:tblPr>
              <a:tblGrid>
                <a:gridCol w="3870850"/>
                <a:gridCol w="5440400"/>
              </a:tblGrid>
              <a:tr h="975600">
                <a:tc>
                  <a:txBody>
                    <a:bodyPr/>
                    <a:lstStyle/>
                    <a:p>
                      <a:pPr marL="914400" marR="0" lvl="1" indent="-457200" algn="l" rtl="0">
                        <a:lnSpc>
                          <a:spcPct val="114000"/>
                        </a:lnSpc>
                        <a:spcBef>
                          <a:spcPts val="0"/>
                        </a:spcBef>
                        <a:spcAft>
                          <a:spcPts val="0"/>
                        </a:spcAft>
                        <a:buSzPts val="2000"/>
                        <a:buFont typeface="Courier New"/>
                        <a:buChar char="o"/>
                      </a:pPr>
                      <a:r>
                        <a:rPr lang="fr-FR" sz="2000">
                          <a:solidFill>
                            <a:srgbClr val="000000"/>
                          </a:solidFill>
                        </a:rPr>
                        <a:t>Matrice 210 RTK (DJI)</a:t>
                      </a:r>
                      <a:endParaRPr sz="2000">
                        <a:solidFill>
                          <a:srgbClr val="000000"/>
                        </a:solidFill>
                      </a:endParaRPr>
                    </a:p>
                    <a:p>
                      <a:pPr marL="914400" marR="0" lvl="1" indent="-457200" algn="l" rtl="0">
                        <a:lnSpc>
                          <a:spcPct val="114000"/>
                        </a:lnSpc>
                        <a:spcBef>
                          <a:spcPts val="0"/>
                        </a:spcBef>
                        <a:spcAft>
                          <a:spcPts val="0"/>
                        </a:spcAft>
                        <a:buSzPts val="2000"/>
                        <a:buFont typeface="Courier New"/>
                        <a:buChar char="o"/>
                      </a:pPr>
                      <a:r>
                        <a:rPr lang="fr-FR" sz="2000"/>
                        <a:t>Opère à -20°C</a:t>
                      </a:r>
                      <a:endParaRPr sz="2000">
                        <a:solidFill>
                          <a:srgbClr val="000000"/>
                        </a:solidFill>
                      </a:endParaRPr>
                    </a:p>
                  </a:txBody>
                  <a:tcPr marL="91450" marR="91450" marT="45725" marB="45725"/>
                </a:tc>
                <a:tc>
                  <a:txBody>
                    <a:bodyPr/>
                    <a:lstStyle/>
                    <a:p>
                      <a:pPr marL="914400" lvl="1" indent="-457200" algn="l" rtl="0">
                        <a:lnSpc>
                          <a:spcPct val="114000"/>
                        </a:lnSpc>
                        <a:spcBef>
                          <a:spcPts val="0"/>
                        </a:spcBef>
                        <a:spcAft>
                          <a:spcPts val="0"/>
                        </a:spcAft>
                        <a:buClr>
                          <a:schemeClr val="dk1"/>
                        </a:buClr>
                        <a:buSzPts val="2000"/>
                        <a:buFont typeface="Courier New"/>
                        <a:buChar char="o"/>
                      </a:pPr>
                      <a:r>
                        <a:rPr lang="fr-FR" sz="2000"/>
                        <a:t>Double batterie</a:t>
                      </a:r>
                      <a:endParaRPr sz="2000"/>
                    </a:p>
                    <a:p>
                      <a:pPr marL="914400" lvl="1" indent="-457200" algn="l" rtl="0">
                        <a:lnSpc>
                          <a:spcPct val="114000"/>
                        </a:lnSpc>
                        <a:spcBef>
                          <a:spcPts val="0"/>
                        </a:spcBef>
                        <a:spcAft>
                          <a:spcPts val="0"/>
                        </a:spcAft>
                        <a:buClr>
                          <a:schemeClr val="dk1"/>
                        </a:buClr>
                        <a:buSzPts val="2000"/>
                        <a:buFont typeface="Courier New"/>
                        <a:buChar char="o"/>
                      </a:pPr>
                      <a:r>
                        <a:rPr lang="fr-FR" sz="2000"/>
                        <a:t>Portée jusqu’à 500 m</a:t>
                      </a:r>
                      <a:endParaRPr sz="2000"/>
                    </a:p>
                    <a:p>
                      <a:pPr marL="914400" lvl="1" indent="-457200" algn="l" rtl="0">
                        <a:lnSpc>
                          <a:spcPct val="114000"/>
                        </a:lnSpc>
                        <a:spcBef>
                          <a:spcPts val="0"/>
                        </a:spcBef>
                        <a:spcAft>
                          <a:spcPts val="0"/>
                        </a:spcAft>
                        <a:buClr>
                          <a:schemeClr val="dk1"/>
                        </a:buClr>
                        <a:buSzPts val="2000"/>
                        <a:buFont typeface="Courier New"/>
                        <a:buChar char="o"/>
                      </a:pPr>
                      <a:r>
                        <a:rPr lang="fr-FR" sz="2000"/>
                        <a:t>Autonomie jusqu’à 35 minutes</a:t>
                      </a:r>
                      <a:endParaRPr sz="2000"/>
                    </a:p>
                    <a:p>
                      <a:pPr marL="0" marR="0" lvl="0" indent="0" algn="l" rtl="0">
                        <a:lnSpc>
                          <a:spcPct val="114000"/>
                        </a:lnSpc>
                        <a:spcBef>
                          <a:spcPts val="600"/>
                        </a:spcBef>
                        <a:spcAft>
                          <a:spcPts val="0"/>
                        </a:spcAft>
                        <a:buNone/>
                      </a:pPr>
                      <a:endParaRPr>
                        <a:solidFill>
                          <a:srgbClr val="000000"/>
                        </a:solidFill>
                      </a:endParaRPr>
                    </a:p>
                  </a:txBody>
                  <a:tcPr marL="91450" marR="91450" marT="45725" marB="45725"/>
                </a:tc>
              </a:tr>
            </a:tbl>
          </a:graphicData>
        </a:graphic>
      </p:graphicFrame>
      <p:pic>
        <p:nvPicPr>
          <p:cNvPr id="193" name="Google Shape;193;p23"/>
          <p:cNvPicPr preferRelativeResize="0"/>
          <p:nvPr/>
        </p:nvPicPr>
        <p:blipFill rotWithShape="1">
          <a:blip r:embed="rId3">
            <a:alphaModFix/>
          </a:blip>
          <a:srcRect/>
          <a:stretch/>
        </p:blipFill>
        <p:spPr>
          <a:xfrm>
            <a:off x="10210800" y="5210200"/>
            <a:ext cx="1244111" cy="1225675"/>
          </a:xfrm>
          <a:prstGeom prst="rect">
            <a:avLst/>
          </a:prstGeom>
          <a:noFill/>
          <a:ln>
            <a:noFill/>
          </a:ln>
        </p:spPr>
      </p:pic>
      <p:pic>
        <p:nvPicPr>
          <p:cNvPr id="194" name="Google Shape;194;p23"/>
          <p:cNvPicPr preferRelativeResize="0"/>
          <p:nvPr/>
        </p:nvPicPr>
        <p:blipFill>
          <a:blip r:embed="rId4">
            <a:alphaModFix/>
          </a:blip>
          <a:stretch>
            <a:fillRect/>
          </a:stretch>
        </p:blipFill>
        <p:spPr>
          <a:xfrm>
            <a:off x="9342600" y="1546112"/>
            <a:ext cx="2463125" cy="1847349"/>
          </a:xfrm>
          <a:prstGeom prst="rect">
            <a:avLst/>
          </a:prstGeom>
          <a:noFill/>
          <a:ln>
            <a:noFill/>
          </a:ln>
        </p:spPr>
      </p:pic>
      <p:sp>
        <p:nvSpPr>
          <p:cNvPr id="195" name="Google Shape;195;p23"/>
          <p:cNvSpPr/>
          <p:nvPr/>
        </p:nvSpPr>
        <p:spPr>
          <a:xfrm>
            <a:off x="7559375" y="210925"/>
            <a:ext cx="4246344" cy="1528740"/>
          </a:xfrm>
          <a:prstGeom prst="cloud">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a:t>Vol en continu à 20 km/h, entre 2 et 5 m d’altitude</a:t>
            </a:r>
            <a:endParaRPr sz="18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4"/>
          <p:cNvSpPr/>
          <p:nvPr/>
        </p:nvSpPr>
        <p:spPr>
          <a:xfrm>
            <a:off x="-177450" y="407166"/>
            <a:ext cx="12525900" cy="927600"/>
          </a:xfrm>
          <a:prstGeom prst="roundRect">
            <a:avLst>
              <a:gd name="adj" fmla="val 16667"/>
            </a:avLst>
          </a:prstGeom>
          <a:solidFill>
            <a:srgbClr val="87A045">
              <a:alpha val="80000"/>
            </a:srgbClr>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2" name="Google Shape;202;p24"/>
          <p:cNvSpPr txBox="1"/>
          <p:nvPr/>
        </p:nvSpPr>
        <p:spPr>
          <a:xfrm>
            <a:off x="156429" y="615887"/>
            <a:ext cx="12035700" cy="541200"/>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i="0" u="none" strike="noStrike" cap="none" dirty="0">
                <a:solidFill>
                  <a:schemeClr val="lt1"/>
                </a:solidFill>
                <a:latin typeface="Calibri"/>
                <a:ea typeface="Calibri"/>
                <a:cs typeface="Calibri"/>
                <a:sym typeface="Calibri"/>
              </a:rPr>
              <a:t>Méthodologie - </a:t>
            </a:r>
            <a:r>
              <a:rPr lang="fr-FR" sz="3200" b="1" dirty="0">
                <a:solidFill>
                  <a:schemeClr val="lt1"/>
                </a:solidFill>
                <a:latin typeface="Calibri"/>
                <a:ea typeface="Calibri"/>
                <a:cs typeface="Calibri"/>
                <a:sym typeface="Calibri"/>
              </a:rPr>
              <a:t>Radar, la science qui le </a:t>
            </a:r>
            <a:r>
              <a:rPr lang="fr-FR" sz="3200" b="1" dirty="0" smtClean="0">
                <a:solidFill>
                  <a:schemeClr val="lt1"/>
                </a:solidFill>
                <a:latin typeface="Calibri"/>
                <a:ea typeface="Calibri"/>
                <a:cs typeface="Calibri"/>
                <a:sym typeface="Calibri"/>
              </a:rPr>
              <a:t>soutient… et ça fonctionne!</a:t>
            </a:r>
            <a:endParaRPr sz="3200" b="1" i="0" u="none" strike="noStrike" cap="none" dirty="0">
              <a:solidFill>
                <a:schemeClr val="lt1"/>
              </a:solidFill>
              <a:latin typeface="Calibri"/>
              <a:ea typeface="Calibri"/>
              <a:cs typeface="Calibri"/>
              <a:sym typeface="Calibri"/>
            </a:endParaRPr>
          </a:p>
        </p:txBody>
      </p:sp>
      <p:sp>
        <p:nvSpPr>
          <p:cNvPr id="203" name="Google Shape;203;p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a:t>
            </a:fld>
            <a:endParaRPr/>
          </a:p>
        </p:txBody>
      </p:sp>
      <p:pic>
        <p:nvPicPr>
          <p:cNvPr id="204" name="Google Shape;204;p24"/>
          <p:cNvPicPr preferRelativeResize="0"/>
          <p:nvPr/>
        </p:nvPicPr>
        <p:blipFill>
          <a:blip r:embed="rId3">
            <a:alphaModFix/>
          </a:blip>
          <a:stretch>
            <a:fillRect/>
          </a:stretch>
        </p:blipFill>
        <p:spPr>
          <a:xfrm>
            <a:off x="5467275" y="2062050"/>
            <a:ext cx="6626680" cy="3223375"/>
          </a:xfrm>
          <a:prstGeom prst="rect">
            <a:avLst/>
          </a:prstGeom>
          <a:noFill/>
          <a:ln>
            <a:noFill/>
          </a:ln>
        </p:spPr>
      </p:pic>
      <p:sp>
        <p:nvSpPr>
          <p:cNvPr id="205" name="Google Shape;205;p24"/>
          <p:cNvSpPr/>
          <p:nvPr/>
        </p:nvSpPr>
        <p:spPr>
          <a:xfrm>
            <a:off x="600950" y="1543525"/>
            <a:ext cx="7209600" cy="48762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114000"/>
              </a:lnSpc>
              <a:spcBef>
                <a:spcPts val="0"/>
              </a:spcBef>
              <a:spcAft>
                <a:spcPts val="0"/>
              </a:spcAft>
              <a:buClr>
                <a:srgbClr val="3C582D"/>
              </a:buClr>
              <a:buSzPts val="1800"/>
              <a:buFont typeface="Calibri"/>
              <a:buChar char="o"/>
            </a:pPr>
            <a:r>
              <a:rPr lang="fr-FR" sz="1800">
                <a:solidFill>
                  <a:srgbClr val="3C582D"/>
                </a:solidFill>
                <a:latin typeface="Calibri"/>
                <a:ea typeface="Calibri"/>
                <a:cs typeface="Calibri"/>
                <a:sym typeface="Calibri"/>
              </a:rPr>
              <a:t>Le capteur radar permettra d’émettre un profil d’épaisseur de glace</a:t>
            </a:r>
            <a:endParaRPr sz="1800">
              <a:solidFill>
                <a:srgbClr val="3C582D"/>
              </a:solidFill>
              <a:latin typeface="Calibri"/>
              <a:ea typeface="Calibri"/>
              <a:cs typeface="Calibri"/>
              <a:sym typeface="Calibri"/>
            </a:endParaRPr>
          </a:p>
          <a:p>
            <a:pPr marL="457200" marR="0" lvl="0" indent="-431800" algn="l" rtl="0">
              <a:lnSpc>
                <a:spcPct val="114000"/>
              </a:lnSpc>
              <a:spcBef>
                <a:spcPts val="0"/>
              </a:spcBef>
              <a:spcAft>
                <a:spcPts val="0"/>
              </a:spcAft>
              <a:buClr>
                <a:srgbClr val="3C582D"/>
              </a:buClr>
              <a:buSzPts val="1800"/>
              <a:buFont typeface="Calibri"/>
              <a:buChar char="o"/>
            </a:pPr>
            <a:r>
              <a:rPr lang="fr-FR" sz="1800">
                <a:solidFill>
                  <a:srgbClr val="3C582D"/>
                </a:solidFill>
                <a:latin typeface="Calibri"/>
                <a:ea typeface="Calibri"/>
                <a:cs typeface="Calibri"/>
                <a:sym typeface="Calibri"/>
              </a:rPr>
              <a:t>L’intensité du signal retournée au capteur permet de déduire la couverture. Par exemple :</a:t>
            </a:r>
            <a:endParaRPr sz="1800">
              <a:solidFill>
                <a:schemeClr val="dk1"/>
              </a:solidFill>
              <a:latin typeface="Calibri"/>
              <a:ea typeface="Calibri"/>
              <a:cs typeface="Calibri"/>
              <a:sym typeface="Calibri"/>
            </a:endParaRPr>
          </a:p>
          <a:p>
            <a:pPr marL="914400" lvl="1" indent="-342900" algn="l" rtl="0">
              <a:lnSpc>
                <a:spcPct val="114000"/>
              </a:lnSpc>
              <a:spcBef>
                <a:spcPts val="600"/>
              </a:spcBef>
              <a:spcAft>
                <a:spcPts val="0"/>
              </a:spcAft>
              <a:buClr>
                <a:srgbClr val="3C582D"/>
              </a:buClr>
              <a:buSzPts val="1800"/>
              <a:buFont typeface="Calibri"/>
              <a:buChar char="o"/>
            </a:pPr>
            <a:r>
              <a:rPr lang="fr-FR" sz="1800">
                <a:solidFill>
                  <a:srgbClr val="3C582D"/>
                </a:solidFill>
                <a:latin typeface="Calibri"/>
                <a:ea typeface="Calibri"/>
                <a:cs typeface="Calibri"/>
                <a:sym typeface="Calibri"/>
              </a:rPr>
              <a:t>L’eau, au nadir, retourne un signal très fort</a:t>
            </a:r>
            <a:endParaRPr sz="1800">
              <a:solidFill>
                <a:srgbClr val="3C582D"/>
              </a:solidFill>
              <a:latin typeface="Calibri"/>
              <a:ea typeface="Calibri"/>
              <a:cs typeface="Calibri"/>
              <a:sym typeface="Calibri"/>
            </a:endParaRPr>
          </a:p>
          <a:p>
            <a:pPr marL="914400" lvl="1" indent="-342900" algn="l" rtl="0">
              <a:lnSpc>
                <a:spcPct val="114000"/>
              </a:lnSpc>
              <a:spcBef>
                <a:spcPts val="600"/>
              </a:spcBef>
              <a:spcAft>
                <a:spcPts val="0"/>
              </a:spcAft>
              <a:buClr>
                <a:srgbClr val="3C582D"/>
              </a:buClr>
              <a:buSzPts val="1800"/>
              <a:buFont typeface="Calibri"/>
              <a:buChar char="o"/>
            </a:pPr>
            <a:r>
              <a:rPr lang="fr-FR" sz="1800">
                <a:solidFill>
                  <a:srgbClr val="3C582D"/>
                </a:solidFill>
                <a:latin typeface="Calibri"/>
                <a:ea typeface="Calibri"/>
                <a:cs typeface="Calibri"/>
                <a:sym typeface="Calibri"/>
              </a:rPr>
              <a:t>La glace verra sa densité varier selon la température et son taux de salinité, la pénétration (réfraction) du signal sera plus ou moins forte et par conséquent le retour inversement plus ou moins fort</a:t>
            </a:r>
            <a:endParaRPr sz="1800">
              <a:solidFill>
                <a:srgbClr val="3C582D"/>
              </a:solidFill>
              <a:latin typeface="Calibri"/>
              <a:ea typeface="Calibri"/>
              <a:cs typeface="Calibri"/>
              <a:sym typeface="Calibri"/>
            </a:endParaRPr>
          </a:p>
          <a:p>
            <a:pPr marL="914400" lvl="1" indent="-342900" algn="l" rtl="0">
              <a:lnSpc>
                <a:spcPct val="114000"/>
              </a:lnSpc>
              <a:spcBef>
                <a:spcPts val="600"/>
              </a:spcBef>
              <a:spcAft>
                <a:spcPts val="0"/>
              </a:spcAft>
              <a:buClr>
                <a:srgbClr val="3C582D"/>
              </a:buClr>
              <a:buSzPts val="1800"/>
              <a:buFont typeface="Calibri"/>
              <a:buChar char="o"/>
            </a:pPr>
            <a:r>
              <a:rPr lang="fr-FR" sz="1800">
                <a:solidFill>
                  <a:srgbClr val="3C582D"/>
                </a:solidFill>
                <a:latin typeface="Calibri"/>
                <a:ea typeface="Calibri"/>
                <a:cs typeface="Calibri"/>
                <a:sym typeface="Calibri"/>
              </a:rPr>
              <a:t>La couche d’eau qui peut être invisible sur </a:t>
            </a:r>
            <a:endParaRPr sz="1800">
              <a:solidFill>
                <a:srgbClr val="3C582D"/>
              </a:solidFill>
              <a:latin typeface="Calibri"/>
              <a:ea typeface="Calibri"/>
              <a:cs typeface="Calibri"/>
              <a:sym typeface="Calibri"/>
            </a:endParaRPr>
          </a:p>
          <a:p>
            <a:pPr marL="914400" lvl="0" indent="0" algn="l" rtl="0">
              <a:lnSpc>
                <a:spcPct val="114000"/>
              </a:lnSpc>
              <a:spcBef>
                <a:spcPts val="600"/>
              </a:spcBef>
              <a:spcAft>
                <a:spcPts val="0"/>
              </a:spcAft>
              <a:buNone/>
            </a:pPr>
            <a:r>
              <a:rPr lang="fr-FR" sz="1800">
                <a:solidFill>
                  <a:srgbClr val="3C582D"/>
                </a:solidFill>
                <a:latin typeface="Calibri"/>
                <a:ea typeface="Calibri"/>
                <a:cs typeface="Calibri"/>
                <a:sym typeface="Calibri"/>
              </a:rPr>
              <a:t>la glace ou entre la glace et la neige </a:t>
            </a:r>
            <a:endParaRPr sz="1800">
              <a:solidFill>
                <a:srgbClr val="3C582D"/>
              </a:solidFill>
              <a:latin typeface="Calibri"/>
              <a:ea typeface="Calibri"/>
              <a:cs typeface="Calibri"/>
              <a:sym typeface="Calibri"/>
            </a:endParaRPr>
          </a:p>
          <a:p>
            <a:pPr marL="914400" lvl="0" indent="0" algn="l" rtl="0">
              <a:lnSpc>
                <a:spcPct val="114000"/>
              </a:lnSpc>
              <a:spcBef>
                <a:spcPts val="600"/>
              </a:spcBef>
              <a:spcAft>
                <a:spcPts val="0"/>
              </a:spcAft>
              <a:buNone/>
            </a:pPr>
            <a:r>
              <a:rPr lang="fr-FR" sz="1800">
                <a:solidFill>
                  <a:srgbClr val="3C582D"/>
                </a:solidFill>
                <a:latin typeface="Calibri"/>
                <a:ea typeface="Calibri"/>
                <a:cs typeface="Calibri"/>
                <a:sym typeface="Calibri"/>
              </a:rPr>
              <a:t>bloque le signal radar. </a:t>
            </a:r>
            <a:endParaRPr sz="1800">
              <a:solidFill>
                <a:srgbClr val="3C582D"/>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p:nvPr/>
        </p:nvSpPr>
        <p:spPr>
          <a:xfrm>
            <a:off x="-177450" y="407166"/>
            <a:ext cx="12525900" cy="927600"/>
          </a:xfrm>
          <a:prstGeom prst="roundRect">
            <a:avLst>
              <a:gd name="adj" fmla="val 16667"/>
            </a:avLst>
          </a:prstGeom>
          <a:solidFill>
            <a:srgbClr val="87A045">
              <a:alpha val="80000"/>
            </a:srgbClr>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2" name="Google Shape;212;p25"/>
          <p:cNvSpPr txBox="1"/>
          <p:nvPr/>
        </p:nvSpPr>
        <p:spPr>
          <a:xfrm>
            <a:off x="156429" y="615887"/>
            <a:ext cx="12035700" cy="541200"/>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i="0" u="none" strike="noStrike" cap="none">
                <a:solidFill>
                  <a:schemeClr val="lt1"/>
                </a:solidFill>
                <a:latin typeface="Calibri"/>
                <a:ea typeface="Calibri"/>
                <a:cs typeface="Calibri"/>
                <a:sym typeface="Calibri"/>
              </a:rPr>
              <a:t>Méthodologie - Trous</a:t>
            </a:r>
            <a:endParaRPr sz="3200" b="1" i="0" u="none" strike="noStrike" cap="none">
              <a:solidFill>
                <a:schemeClr val="lt1"/>
              </a:solidFill>
              <a:latin typeface="Calibri"/>
              <a:ea typeface="Calibri"/>
              <a:cs typeface="Calibri"/>
              <a:sym typeface="Calibri"/>
            </a:endParaRPr>
          </a:p>
        </p:txBody>
      </p:sp>
      <p:sp>
        <p:nvSpPr>
          <p:cNvPr id="213" name="Google Shape;213;p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13</a:t>
            </a:fld>
            <a:endParaRPr/>
          </a:p>
        </p:txBody>
      </p:sp>
      <p:sp>
        <p:nvSpPr>
          <p:cNvPr id="214" name="Google Shape;214;p25"/>
          <p:cNvSpPr/>
          <p:nvPr/>
        </p:nvSpPr>
        <p:spPr>
          <a:xfrm>
            <a:off x="838011" y="1334775"/>
            <a:ext cx="7617300" cy="51780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14000"/>
              </a:lnSpc>
              <a:spcBef>
                <a:spcPts val="0"/>
              </a:spcBef>
              <a:spcAft>
                <a:spcPts val="0"/>
              </a:spcAft>
              <a:buClr>
                <a:srgbClr val="3C582D"/>
              </a:buClr>
              <a:buSzPts val="2200"/>
              <a:buFont typeface="Courier New"/>
              <a:buChar char="o"/>
            </a:pPr>
            <a:r>
              <a:rPr lang="fr-FR" sz="2200">
                <a:solidFill>
                  <a:srgbClr val="3C582D"/>
                </a:solidFill>
                <a:latin typeface="Calibri"/>
                <a:ea typeface="Calibri"/>
                <a:cs typeface="Calibri"/>
                <a:sym typeface="Calibri"/>
              </a:rPr>
              <a:t>Tarière à glace</a:t>
            </a:r>
            <a:endParaRPr sz="2200">
              <a:solidFill>
                <a:srgbClr val="3C582D"/>
              </a:solidFill>
              <a:latin typeface="Calibri"/>
              <a:ea typeface="Calibri"/>
              <a:cs typeface="Calibri"/>
              <a:sym typeface="Calibri"/>
            </a:endParaRPr>
          </a:p>
          <a:p>
            <a:pPr marL="457200" marR="0" lvl="0" indent="-457200" algn="l" rtl="0">
              <a:lnSpc>
                <a:spcPct val="114000"/>
              </a:lnSpc>
              <a:spcBef>
                <a:spcPts val="600"/>
              </a:spcBef>
              <a:spcAft>
                <a:spcPts val="0"/>
              </a:spcAft>
              <a:buClr>
                <a:srgbClr val="3C582D"/>
              </a:buClr>
              <a:buSzPts val="2200"/>
              <a:buFont typeface="Courier New"/>
              <a:buChar char="o"/>
            </a:pPr>
            <a:r>
              <a:rPr lang="fr-FR" sz="2200">
                <a:solidFill>
                  <a:srgbClr val="3C582D"/>
                </a:solidFill>
                <a:latin typeface="Calibri"/>
                <a:ea typeface="Calibri"/>
                <a:cs typeface="Calibri"/>
                <a:sym typeface="Calibri"/>
              </a:rPr>
              <a:t>Toujours en équipe de 2 avec un moyen de communication et un GPS</a:t>
            </a:r>
            <a:endParaRPr sz="2200">
              <a:solidFill>
                <a:srgbClr val="3C582D"/>
              </a:solidFill>
              <a:latin typeface="Calibri"/>
              <a:ea typeface="Calibri"/>
              <a:cs typeface="Calibri"/>
              <a:sym typeface="Calibri"/>
            </a:endParaRPr>
          </a:p>
          <a:p>
            <a:pPr marL="457200" marR="0" lvl="0" indent="-457200" algn="l" rtl="0">
              <a:lnSpc>
                <a:spcPct val="114000"/>
              </a:lnSpc>
              <a:spcBef>
                <a:spcPts val="600"/>
              </a:spcBef>
              <a:spcAft>
                <a:spcPts val="0"/>
              </a:spcAft>
              <a:buClr>
                <a:srgbClr val="3C582D"/>
              </a:buClr>
              <a:buSzPts val="2200"/>
              <a:buFont typeface="Courier New"/>
              <a:buChar char="o"/>
            </a:pPr>
            <a:r>
              <a:rPr lang="fr-FR" sz="2200">
                <a:solidFill>
                  <a:srgbClr val="3C582D"/>
                </a:solidFill>
                <a:latin typeface="Calibri"/>
                <a:ea typeface="Calibri"/>
                <a:cs typeface="Calibri"/>
                <a:sym typeface="Calibri"/>
              </a:rPr>
              <a:t>Présence d’une personne contact sur la berge</a:t>
            </a:r>
            <a:endParaRPr/>
          </a:p>
          <a:p>
            <a:pPr marL="457200" marR="0" lvl="0" indent="-457200" algn="l" rtl="0">
              <a:lnSpc>
                <a:spcPct val="114000"/>
              </a:lnSpc>
              <a:spcBef>
                <a:spcPts val="600"/>
              </a:spcBef>
              <a:spcAft>
                <a:spcPts val="0"/>
              </a:spcAft>
              <a:buClr>
                <a:srgbClr val="3C582D"/>
              </a:buClr>
              <a:buSzPts val="2200"/>
              <a:buFont typeface="Courier New"/>
              <a:buChar char="o"/>
            </a:pPr>
            <a:r>
              <a:rPr lang="fr-FR" sz="2200">
                <a:solidFill>
                  <a:srgbClr val="3C582D"/>
                </a:solidFill>
                <a:latin typeface="Calibri"/>
                <a:ea typeface="Calibri"/>
                <a:cs typeface="Calibri"/>
                <a:sym typeface="Calibri"/>
              </a:rPr>
              <a:t>Seulement en conditions sécuritaires</a:t>
            </a:r>
            <a:endParaRPr sz="2200">
              <a:solidFill>
                <a:srgbClr val="3C582D"/>
              </a:solidFill>
              <a:latin typeface="Calibri"/>
              <a:ea typeface="Calibri"/>
              <a:cs typeface="Calibri"/>
              <a:sym typeface="Calibri"/>
            </a:endParaRPr>
          </a:p>
          <a:p>
            <a:pPr marL="914400" marR="0" lvl="1" indent="-368300" algn="l" rtl="0">
              <a:lnSpc>
                <a:spcPct val="114000"/>
              </a:lnSpc>
              <a:spcBef>
                <a:spcPts val="600"/>
              </a:spcBef>
              <a:spcAft>
                <a:spcPts val="0"/>
              </a:spcAft>
              <a:buClr>
                <a:srgbClr val="3C582D"/>
              </a:buClr>
              <a:buSzPts val="2200"/>
              <a:buFont typeface="Courier New"/>
              <a:buChar char="o"/>
            </a:pPr>
            <a:r>
              <a:rPr lang="fr-FR" sz="2200">
                <a:solidFill>
                  <a:srgbClr val="3C582D"/>
                </a:solidFill>
                <a:latin typeface="Calibri"/>
                <a:ea typeface="Calibri"/>
                <a:cs typeface="Calibri"/>
                <a:sym typeface="Calibri"/>
              </a:rPr>
              <a:t>Eau peu profonde (max 30 cm selon la bathymétrie)</a:t>
            </a:r>
            <a:endParaRPr sz="2200">
              <a:solidFill>
                <a:srgbClr val="3C582D"/>
              </a:solidFill>
              <a:latin typeface="Calibri"/>
              <a:ea typeface="Calibri"/>
              <a:cs typeface="Calibri"/>
              <a:sym typeface="Calibri"/>
            </a:endParaRPr>
          </a:p>
          <a:p>
            <a:pPr marL="914400" marR="0" lvl="0" indent="0" algn="l" rtl="0">
              <a:lnSpc>
                <a:spcPct val="114000"/>
              </a:lnSpc>
              <a:spcBef>
                <a:spcPts val="600"/>
              </a:spcBef>
              <a:spcAft>
                <a:spcPts val="0"/>
              </a:spcAft>
              <a:buNone/>
            </a:pPr>
            <a:r>
              <a:rPr lang="fr-FR" sz="2200">
                <a:solidFill>
                  <a:srgbClr val="3C582D"/>
                </a:solidFill>
                <a:latin typeface="Calibri"/>
                <a:ea typeface="Calibri"/>
                <a:cs typeface="Calibri"/>
                <a:sym typeface="Calibri"/>
              </a:rPr>
              <a:t>OU</a:t>
            </a:r>
            <a:endParaRPr sz="2200">
              <a:solidFill>
                <a:srgbClr val="3C582D"/>
              </a:solidFill>
              <a:latin typeface="Calibri"/>
              <a:ea typeface="Calibri"/>
              <a:cs typeface="Calibri"/>
              <a:sym typeface="Calibri"/>
            </a:endParaRPr>
          </a:p>
          <a:p>
            <a:pPr marL="914400" marR="0" lvl="1" indent="-368300" algn="l" rtl="0">
              <a:lnSpc>
                <a:spcPct val="114000"/>
              </a:lnSpc>
              <a:spcBef>
                <a:spcPts val="600"/>
              </a:spcBef>
              <a:spcAft>
                <a:spcPts val="0"/>
              </a:spcAft>
              <a:buClr>
                <a:srgbClr val="3C582D"/>
              </a:buClr>
              <a:buSzPts val="2200"/>
              <a:buFont typeface="Courier New"/>
              <a:buChar char="o"/>
            </a:pPr>
            <a:r>
              <a:rPr lang="fr-FR" sz="2200">
                <a:solidFill>
                  <a:srgbClr val="3C582D"/>
                </a:solidFill>
                <a:latin typeface="Calibri"/>
                <a:ea typeface="Calibri"/>
                <a:cs typeface="Calibri"/>
                <a:sym typeface="Calibri"/>
              </a:rPr>
              <a:t>Lorsque les données radar montrent une épaisseur de glace suffisante pour assurer la sécurité des équipes</a:t>
            </a:r>
            <a:endParaRPr>
              <a:solidFill>
                <a:schemeClr val="dk1"/>
              </a:solidFill>
            </a:endParaRPr>
          </a:p>
          <a:p>
            <a:pPr marL="457200" lvl="0" indent="-368300" algn="l" rtl="0">
              <a:lnSpc>
                <a:spcPct val="114000"/>
              </a:lnSpc>
              <a:spcBef>
                <a:spcPts val="600"/>
              </a:spcBef>
              <a:spcAft>
                <a:spcPts val="0"/>
              </a:spcAft>
              <a:buClr>
                <a:srgbClr val="3C582D"/>
              </a:buClr>
              <a:buSzPts val="2200"/>
              <a:buFont typeface="Courier New"/>
              <a:buChar char="o"/>
            </a:pPr>
            <a:r>
              <a:rPr lang="fr-FR" sz="2200">
                <a:solidFill>
                  <a:srgbClr val="3C582D"/>
                </a:solidFill>
                <a:latin typeface="Calibri"/>
                <a:ea typeface="Calibri"/>
                <a:cs typeface="Calibri"/>
                <a:sym typeface="Calibri"/>
              </a:rPr>
              <a:t>Progression à partir de la berge, avec un arrêt si la glace est de moins de 10 cm</a:t>
            </a:r>
            <a:endParaRPr sz="2200">
              <a:solidFill>
                <a:srgbClr val="3C582D"/>
              </a:solidFill>
              <a:latin typeface="Calibri"/>
              <a:ea typeface="Calibri"/>
              <a:cs typeface="Calibri"/>
              <a:sym typeface="Calibri"/>
            </a:endParaRPr>
          </a:p>
          <a:p>
            <a:pPr marL="457200" lvl="0" indent="-368300" algn="l" rtl="0">
              <a:lnSpc>
                <a:spcPct val="114000"/>
              </a:lnSpc>
              <a:spcBef>
                <a:spcPts val="600"/>
              </a:spcBef>
              <a:spcAft>
                <a:spcPts val="0"/>
              </a:spcAft>
              <a:buClr>
                <a:srgbClr val="3C582D"/>
              </a:buClr>
              <a:buSzPts val="2200"/>
              <a:buFont typeface="Courier New"/>
              <a:buChar char="o"/>
            </a:pPr>
            <a:r>
              <a:rPr lang="fr-FR" sz="2200">
                <a:solidFill>
                  <a:srgbClr val="3C582D"/>
                </a:solidFill>
                <a:latin typeface="Calibri"/>
                <a:ea typeface="Calibri"/>
                <a:cs typeface="Calibri"/>
                <a:sym typeface="Calibri"/>
              </a:rPr>
              <a:t>Permet de creuser jusqu’à 1,20 m de profondeur</a:t>
            </a:r>
            <a:endParaRPr sz="2200">
              <a:solidFill>
                <a:srgbClr val="3C582D"/>
              </a:solidFill>
              <a:latin typeface="Calibri"/>
              <a:ea typeface="Calibri"/>
              <a:cs typeface="Calibri"/>
              <a:sym typeface="Calibri"/>
            </a:endParaRPr>
          </a:p>
        </p:txBody>
      </p:sp>
      <p:pic>
        <p:nvPicPr>
          <p:cNvPr id="215" name="Google Shape;215;p25"/>
          <p:cNvPicPr preferRelativeResize="0"/>
          <p:nvPr/>
        </p:nvPicPr>
        <p:blipFill rotWithShape="1">
          <a:blip r:embed="rId3">
            <a:alphaModFix/>
          </a:blip>
          <a:srcRect l="61983" t="20712" r="27102" b="13093"/>
          <a:stretch/>
        </p:blipFill>
        <p:spPr>
          <a:xfrm>
            <a:off x="8534425" y="282150"/>
            <a:ext cx="3507629" cy="598340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6"/>
          <p:cNvSpPr/>
          <p:nvPr/>
        </p:nvSpPr>
        <p:spPr>
          <a:xfrm>
            <a:off x="-177450" y="407166"/>
            <a:ext cx="12525880" cy="927647"/>
          </a:xfrm>
          <a:prstGeom prst="roundRect">
            <a:avLst>
              <a:gd name="adj" fmla="val 16667"/>
            </a:avLst>
          </a:prstGeom>
          <a:solidFill>
            <a:srgbClr val="87A045">
              <a:alpha val="80000"/>
            </a:srgbClr>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 name="Google Shape;222;p26"/>
          <p:cNvSpPr txBox="1"/>
          <p:nvPr/>
        </p:nvSpPr>
        <p:spPr>
          <a:xfrm>
            <a:off x="156429" y="615887"/>
            <a:ext cx="12035571" cy="541174"/>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i="0" u="none" strike="noStrike" cap="none">
                <a:solidFill>
                  <a:schemeClr val="lt1"/>
                </a:solidFill>
                <a:latin typeface="Calibri"/>
                <a:ea typeface="Calibri"/>
                <a:cs typeface="Calibri"/>
                <a:sym typeface="Calibri"/>
              </a:rPr>
              <a:t>Méthodologie</a:t>
            </a:r>
            <a:endParaRPr sz="3200" b="1" i="0" u="none" strike="noStrike" cap="none">
              <a:solidFill>
                <a:schemeClr val="lt1"/>
              </a:solidFill>
              <a:latin typeface="Calibri"/>
              <a:ea typeface="Calibri"/>
              <a:cs typeface="Calibri"/>
              <a:sym typeface="Calibri"/>
            </a:endParaRPr>
          </a:p>
        </p:txBody>
      </p:sp>
      <p:sp>
        <p:nvSpPr>
          <p:cNvPr id="223" name="Google Shape;22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14</a:t>
            </a:fld>
            <a:endParaRPr/>
          </a:p>
        </p:txBody>
      </p:sp>
      <p:sp>
        <p:nvSpPr>
          <p:cNvPr id="224" name="Google Shape;224;p26"/>
          <p:cNvSpPr/>
          <p:nvPr/>
        </p:nvSpPr>
        <p:spPr>
          <a:xfrm>
            <a:off x="829550" y="1391124"/>
            <a:ext cx="10524300" cy="52605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14000"/>
              </a:lnSpc>
              <a:spcBef>
                <a:spcPts val="0"/>
              </a:spcBef>
              <a:spcAft>
                <a:spcPts val="0"/>
              </a:spcAft>
              <a:buClr>
                <a:srgbClr val="3C582D"/>
              </a:buClr>
              <a:buSzPts val="2200"/>
              <a:buFont typeface="Courier New"/>
              <a:buChar char="o"/>
            </a:pPr>
            <a:r>
              <a:rPr lang="fr-FR" sz="2200" b="0" i="0" u="none" strike="noStrike" cap="none">
                <a:solidFill>
                  <a:srgbClr val="3C582D"/>
                </a:solidFill>
                <a:latin typeface="Calibri"/>
                <a:ea typeface="Calibri"/>
                <a:cs typeface="Calibri"/>
                <a:sym typeface="Calibri"/>
              </a:rPr>
              <a:t>Calibration du radar avant les prises de mesures sur le bord du lac</a:t>
            </a:r>
            <a:endParaRPr sz="2200" b="0" i="0" u="none" strike="noStrike" cap="none">
              <a:solidFill>
                <a:srgbClr val="3C582D"/>
              </a:solidFill>
              <a:latin typeface="Calibri"/>
              <a:ea typeface="Calibri"/>
              <a:cs typeface="Calibri"/>
              <a:sym typeface="Calibri"/>
            </a:endParaRPr>
          </a:p>
          <a:p>
            <a:pPr marL="457200" marR="0" lvl="0" indent="-457200" algn="l" rtl="0">
              <a:lnSpc>
                <a:spcPct val="114000"/>
              </a:lnSpc>
              <a:spcBef>
                <a:spcPts val="600"/>
              </a:spcBef>
              <a:spcAft>
                <a:spcPts val="0"/>
              </a:spcAft>
              <a:buClr>
                <a:srgbClr val="3C582D"/>
              </a:buClr>
              <a:buSzPts val="2200"/>
              <a:buFont typeface="Courier New"/>
              <a:buChar char="o"/>
            </a:pPr>
            <a:r>
              <a:rPr lang="fr-FR" sz="2200" b="0" i="0" u="none" strike="noStrike" cap="none">
                <a:solidFill>
                  <a:srgbClr val="3C582D"/>
                </a:solidFill>
                <a:latin typeface="Calibri"/>
                <a:ea typeface="Calibri"/>
                <a:cs typeface="Calibri"/>
                <a:sym typeface="Calibri"/>
              </a:rPr>
              <a:t>Prise de mesure selon la planification en tenant compte des</a:t>
            </a:r>
            <a:r>
              <a:rPr lang="fr-FR" sz="2200">
                <a:solidFill>
                  <a:srgbClr val="3C582D"/>
                </a:solidFill>
                <a:latin typeface="Calibri"/>
                <a:ea typeface="Calibri"/>
                <a:cs typeface="Calibri"/>
                <a:sym typeface="Calibri"/>
              </a:rPr>
              <a:t> </a:t>
            </a:r>
            <a:r>
              <a:rPr lang="fr-FR" sz="2200" b="0" i="0" u="none" strike="noStrike" cap="none">
                <a:solidFill>
                  <a:srgbClr val="3C582D"/>
                </a:solidFill>
                <a:latin typeface="Calibri"/>
                <a:ea typeface="Calibri"/>
                <a:cs typeface="Calibri"/>
                <a:sym typeface="Calibri"/>
              </a:rPr>
              <a:t>conditions sur le terrain</a:t>
            </a:r>
            <a:endParaRPr/>
          </a:p>
          <a:p>
            <a:pPr marL="457200" marR="0" lvl="0" indent="-457200" algn="l" rtl="0">
              <a:lnSpc>
                <a:spcPct val="114000"/>
              </a:lnSpc>
              <a:spcBef>
                <a:spcPts val="600"/>
              </a:spcBef>
              <a:spcAft>
                <a:spcPts val="0"/>
              </a:spcAft>
              <a:buClr>
                <a:srgbClr val="3C582D"/>
              </a:buClr>
              <a:buSzPts val="2200"/>
              <a:buFont typeface="Courier New"/>
              <a:buChar char="o"/>
            </a:pPr>
            <a:r>
              <a:rPr lang="fr-FR" sz="2200" b="0" i="0" u="none" strike="noStrike" cap="none">
                <a:solidFill>
                  <a:srgbClr val="3C582D"/>
                </a:solidFill>
                <a:latin typeface="Calibri"/>
                <a:ea typeface="Calibri"/>
                <a:cs typeface="Calibri"/>
                <a:sym typeface="Calibri"/>
              </a:rPr>
              <a:t>Traitement des données par un algorithme dédié</a:t>
            </a:r>
            <a:endParaRPr sz="2200" b="0" i="0" u="none" strike="noStrike" cap="none">
              <a:solidFill>
                <a:srgbClr val="3C582D"/>
              </a:solidFill>
              <a:latin typeface="Calibri"/>
              <a:ea typeface="Calibri"/>
              <a:cs typeface="Calibri"/>
              <a:sym typeface="Calibri"/>
            </a:endParaRPr>
          </a:p>
          <a:p>
            <a:pPr marL="914400" lvl="1" indent="-368300" algn="l" rtl="0">
              <a:lnSpc>
                <a:spcPct val="114000"/>
              </a:lnSpc>
              <a:spcBef>
                <a:spcPts val="600"/>
              </a:spcBef>
              <a:spcAft>
                <a:spcPts val="0"/>
              </a:spcAft>
              <a:buClr>
                <a:srgbClr val="3C582D"/>
              </a:buClr>
              <a:buSzPts val="2200"/>
              <a:buFont typeface="Courier New"/>
              <a:buChar char="o"/>
            </a:pPr>
            <a:r>
              <a:rPr lang="fr-FR" sz="2200">
                <a:solidFill>
                  <a:srgbClr val="3C582D"/>
                </a:solidFill>
                <a:latin typeface="Calibri"/>
                <a:ea typeface="Calibri"/>
                <a:cs typeface="Calibri"/>
                <a:sym typeface="Calibri"/>
              </a:rPr>
              <a:t>Les données collectées sont trop nombreuses pour être interprétées et traitées par un humain</a:t>
            </a:r>
            <a:endParaRPr>
              <a:solidFill>
                <a:schemeClr val="dk1"/>
              </a:solidFill>
            </a:endParaRPr>
          </a:p>
          <a:p>
            <a:pPr marL="914400" lvl="1" indent="-368300" algn="l" rtl="0">
              <a:lnSpc>
                <a:spcPct val="114000"/>
              </a:lnSpc>
              <a:spcBef>
                <a:spcPts val="600"/>
              </a:spcBef>
              <a:spcAft>
                <a:spcPts val="0"/>
              </a:spcAft>
              <a:buClr>
                <a:srgbClr val="3C582D"/>
              </a:buClr>
              <a:buSzPts val="2200"/>
              <a:buFont typeface="Courier New"/>
              <a:buChar char="o"/>
            </a:pPr>
            <a:r>
              <a:rPr lang="fr-FR" sz="2200">
                <a:solidFill>
                  <a:srgbClr val="3C582D"/>
                </a:solidFill>
                <a:latin typeface="Calibri"/>
                <a:ea typeface="Calibri"/>
                <a:cs typeface="Calibri"/>
                <a:sym typeface="Calibri"/>
              </a:rPr>
              <a:t>Elles sont traitées par un algorithme dédié et conçu à cette fin</a:t>
            </a:r>
            <a:endParaRPr>
              <a:solidFill>
                <a:schemeClr val="dk1"/>
              </a:solidFill>
            </a:endParaRPr>
          </a:p>
          <a:p>
            <a:pPr marL="914400" lvl="1" indent="-368300" algn="l" rtl="0">
              <a:lnSpc>
                <a:spcPct val="114000"/>
              </a:lnSpc>
              <a:spcBef>
                <a:spcPts val="600"/>
              </a:spcBef>
              <a:spcAft>
                <a:spcPts val="0"/>
              </a:spcAft>
              <a:buClr>
                <a:srgbClr val="3C582D"/>
              </a:buClr>
              <a:buSzPts val="2200"/>
              <a:buFont typeface="Courier New"/>
              <a:buChar char="o"/>
            </a:pPr>
            <a:r>
              <a:rPr lang="fr-FR" sz="2200">
                <a:solidFill>
                  <a:srgbClr val="3C582D"/>
                </a:solidFill>
                <a:latin typeface="Calibri"/>
                <a:ea typeface="Calibri"/>
                <a:cs typeface="Calibri"/>
                <a:sym typeface="Calibri"/>
              </a:rPr>
              <a:t>L’algorithme permet de faire ressortir un des profils possibles suivants : épaisseur de la glace avec/sans épaisseur de neige; gel jusqu’au fond du lac; eau</a:t>
            </a:r>
            <a:endParaRPr sz="2200">
              <a:solidFill>
                <a:srgbClr val="3C582D"/>
              </a:solidFill>
              <a:latin typeface="Calibri"/>
              <a:ea typeface="Calibri"/>
              <a:cs typeface="Calibri"/>
              <a:sym typeface="Calibri"/>
            </a:endParaRPr>
          </a:p>
          <a:p>
            <a:pPr marL="457200" lvl="0" indent="-368300" algn="l" rtl="0">
              <a:lnSpc>
                <a:spcPct val="114000"/>
              </a:lnSpc>
              <a:spcBef>
                <a:spcPts val="600"/>
              </a:spcBef>
              <a:spcAft>
                <a:spcPts val="0"/>
              </a:spcAft>
              <a:buClr>
                <a:srgbClr val="3C582D"/>
              </a:buClr>
              <a:buSzPts val="2200"/>
              <a:buFont typeface="Courier New"/>
              <a:buChar char="o"/>
            </a:pPr>
            <a:r>
              <a:rPr lang="fr-FR" sz="2200">
                <a:solidFill>
                  <a:srgbClr val="3C582D"/>
                </a:solidFill>
                <a:latin typeface="Calibri"/>
                <a:ea typeface="Calibri"/>
                <a:cs typeface="Calibri"/>
                <a:sym typeface="Calibri"/>
              </a:rPr>
              <a:t>Intégration dans une base de données permettant de comparer l’évolution dans l’année en cours</a:t>
            </a:r>
            <a:endParaRPr sz="2200">
              <a:solidFill>
                <a:srgbClr val="3C582D"/>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p:nvPr/>
        </p:nvSpPr>
        <p:spPr>
          <a:xfrm>
            <a:off x="-177450" y="407166"/>
            <a:ext cx="12525900" cy="927600"/>
          </a:xfrm>
          <a:prstGeom prst="roundRect">
            <a:avLst>
              <a:gd name="adj" fmla="val 16667"/>
            </a:avLst>
          </a:prstGeom>
          <a:solidFill>
            <a:srgbClr val="87A045">
              <a:alpha val="80000"/>
            </a:srgbClr>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1" name="Google Shape;231;p27"/>
          <p:cNvSpPr txBox="1"/>
          <p:nvPr/>
        </p:nvSpPr>
        <p:spPr>
          <a:xfrm>
            <a:off x="156429" y="615887"/>
            <a:ext cx="12035700" cy="541200"/>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i="0" u="none" strike="noStrike" cap="none">
                <a:solidFill>
                  <a:schemeClr val="lt1"/>
                </a:solidFill>
                <a:latin typeface="Calibri"/>
                <a:ea typeface="Calibri"/>
                <a:cs typeface="Calibri"/>
                <a:sym typeface="Calibri"/>
              </a:rPr>
              <a:t>Échéancier</a:t>
            </a:r>
            <a:endParaRPr sz="3200" b="1" i="0" u="none" strike="noStrike" cap="none">
              <a:solidFill>
                <a:schemeClr val="lt1"/>
              </a:solidFill>
              <a:latin typeface="Calibri"/>
              <a:ea typeface="Calibri"/>
              <a:cs typeface="Calibri"/>
              <a:sym typeface="Calibri"/>
            </a:endParaRPr>
          </a:p>
        </p:txBody>
      </p:sp>
      <p:sp>
        <p:nvSpPr>
          <p:cNvPr id="232" name="Google Shape;232;p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15</a:t>
            </a:fld>
            <a:endParaRPr/>
          </a:p>
        </p:txBody>
      </p:sp>
      <p:graphicFrame>
        <p:nvGraphicFramePr>
          <p:cNvPr id="233" name="Google Shape;233;p27"/>
          <p:cNvGraphicFramePr/>
          <p:nvPr>
            <p:extLst>
              <p:ext uri="{D42A27DB-BD31-4B8C-83A1-F6EECF244321}">
                <p14:modId xmlns:p14="http://schemas.microsoft.com/office/powerpoint/2010/main" val="2817522524"/>
              </p:ext>
            </p:extLst>
          </p:nvPr>
        </p:nvGraphicFramePr>
        <p:xfrm>
          <a:off x="1042350" y="2345720"/>
          <a:ext cx="10086275" cy="3171485"/>
        </p:xfrm>
        <a:graphic>
          <a:graphicData uri="http://schemas.openxmlformats.org/drawingml/2006/table">
            <a:tbl>
              <a:tblPr>
                <a:noFill/>
                <a:tableStyleId>{025B5B32-8A5D-460B-A418-0C5EA7FE3024}</a:tableStyleId>
              </a:tblPr>
              <a:tblGrid>
                <a:gridCol w="2231650"/>
                <a:gridCol w="1411925"/>
                <a:gridCol w="382850"/>
                <a:gridCol w="382850"/>
                <a:gridCol w="1848925"/>
                <a:gridCol w="382850"/>
                <a:gridCol w="382850"/>
                <a:gridCol w="382850"/>
                <a:gridCol w="382850"/>
                <a:gridCol w="382850"/>
                <a:gridCol w="382850"/>
                <a:gridCol w="382850"/>
                <a:gridCol w="1148125"/>
              </a:tblGrid>
              <a:tr h="470625">
                <a:tc>
                  <a:txBody>
                    <a:bodyPr/>
                    <a:lstStyle/>
                    <a:p>
                      <a:pPr marL="0" lvl="0" indent="0" algn="r" rtl="0">
                        <a:spcBef>
                          <a:spcPts val="0"/>
                        </a:spcBef>
                        <a:spcAft>
                          <a:spcPts val="0"/>
                        </a:spcAft>
                        <a:buNone/>
                      </a:pPr>
                      <a:r>
                        <a:rPr lang="fr-FR" sz="1800" b="1" dirty="0"/>
                        <a:t>Année</a:t>
                      </a:r>
                      <a:endParaRPr sz="1800" b="1" dirty="0"/>
                    </a:p>
                  </a:txBody>
                  <a:tcPr marL="91425" marR="91425" marT="91425" marB="91425" anchor="ctr"/>
                </a:tc>
                <a:tc gridSpan="7">
                  <a:txBody>
                    <a:bodyPr/>
                    <a:lstStyle/>
                    <a:p>
                      <a:pPr marL="0" lvl="0" indent="0" algn="ctr" rtl="0">
                        <a:spcBef>
                          <a:spcPts val="0"/>
                        </a:spcBef>
                        <a:spcAft>
                          <a:spcPts val="0"/>
                        </a:spcAft>
                        <a:buNone/>
                      </a:pPr>
                      <a:r>
                        <a:rPr lang="fr-FR" sz="1800" b="1"/>
                        <a:t>2019</a:t>
                      </a:r>
                      <a:endParaRPr b="1"/>
                    </a:p>
                  </a:txBody>
                  <a:tcPr marL="91425" marR="91425" marT="91425" marB="91425" anchor="ct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5">
                  <a:txBody>
                    <a:bodyPr/>
                    <a:lstStyle/>
                    <a:p>
                      <a:pPr marL="0" lvl="0" indent="0" algn="ctr" rtl="0">
                        <a:spcBef>
                          <a:spcPts val="0"/>
                        </a:spcBef>
                        <a:spcAft>
                          <a:spcPts val="0"/>
                        </a:spcAft>
                        <a:buNone/>
                      </a:pPr>
                      <a:r>
                        <a:rPr lang="fr-FR" sz="1800" b="1"/>
                        <a:t>2020</a:t>
                      </a:r>
                      <a:endParaRPr sz="1800" b="1"/>
                    </a:p>
                  </a:txBody>
                  <a:tcPr marL="91425" marR="91425" marT="91425" marB="91425" anchor="ct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r>
              <a:tr h="470625">
                <a:tc>
                  <a:txBody>
                    <a:bodyPr/>
                    <a:lstStyle/>
                    <a:p>
                      <a:pPr marL="0" lvl="0" indent="0" algn="r" rtl="0">
                        <a:spcBef>
                          <a:spcPts val="0"/>
                        </a:spcBef>
                        <a:spcAft>
                          <a:spcPts val="0"/>
                        </a:spcAft>
                        <a:buNone/>
                      </a:pPr>
                      <a:r>
                        <a:rPr lang="fr-FR" sz="1800" b="1"/>
                        <a:t>Mois</a:t>
                      </a:r>
                      <a:endParaRPr sz="1800" b="1"/>
                    </a:p>
                  </a:txBody>
                  <a:tcPr marL="91425" marR="91425" marT="91425" marB="91425" anchor="ctr"/>
                </a:tc>
                <a:tc>
                  <a:txBody>
                    <a:bodyPr/>
                    <a:lstStyle/>
                    <a:p>
                      <a:pPr marL="0" lvl="0" indent="0" algn="ctr" rtl="0">
                        <a:spcBef>
                          <a:spcPts val="0"/>
                        </a:spcBef>
                        <a:spcAft>
                          <a:spcPts val="0"/>
                        </a:spcAft>
                        <a:buNone/>
                      </a:pPr>
                      <a:r>
                        <a:rPr lang="fr-FR"/>
                        <a:t>06</a:t>
                      </a:r>
                      <a:endParaRPr/>
                    </a:p>
                  </a:txBody>
                  <a:tcPr marL="91425" marR="91425" marT="91425" marB="91425" anchor="ctr"/>
                </a:tc>
                <a:tc>
                  <a:txBody>
                    <a:bodyPr/>
                    <a:lstStyle/>
                    <a:p>
                      <a:pPr marL="0" lvl="0" indent="0" algn="ctr" rtl="0">
                        <a:spcBef>
                          <a:spcPts val="0"/>
                        </a:spcBef>
                        <a:spcAft>
                          <a:spcPts val="0"/>
                        </a:spcAft>
                        <a:buNone/>
                      </a:pPr>
                      <a:r>
                        <a:rPr lang="fr-FR"/>
                        <a:t>07</a:t>
                      </a:r>
                      <a:endParaRPr/>
                    </a:p>
                  </a:txBody>
                  <a:tcPr marL="91425" marR="91425" marT="91425" marB="91425" anchor="ctr"/>
                </a:tc>
                <a:tc>
                  <a:txBody>
                    <a:bodyPr/>
                    <a:lstStyle/>
                    <a:p>
                      <a:pPr marL="0" lvl="0" indent="0" algn="ctr" rtl="0">
                        <a:spcBef>
                          <a:spcPts val="0"/>
                        </a:spcBef>
                        <a:spcAft>
                          <a:spcPts val="0"/>
                        </a:spcAft>
                        <a:buNone/>
                      </a:pPr>
                      <a:r>
                        <a:rPr lang="fr-FR"/>
                        <a:t>08</a:t>
                      </a:r>
                      <a:endParaRPr/>
                    </a:p>
                  </a:txBody>
                  <a:tcPr marL="91425" marR="91425" marT="91425" marB="91425" anchor="ctr"/>
                </a:tc>
                <a:tc>
                  <a:txBody>
                    <a:bodyPr/>
                    <a:lstStyle/>
                    <a:p>
                      <a:pPr marL="0" lvl="0" indent="0" algn="ctr" rtl="0">
                        <a:spcBef>
                          <a:spcPts val="0"/>
                        </a:spcBef>
                        <a:spcAft>
                          <a:spcPts val="0"/>
                        </a:spcAft>
                        <a:buNone/>
                      </a:pPr>
                      <a:r>
                        <a:rPr lang="fr-FR"/>
                        <a:t>09</a:t>
                      </a:r>
                      <a:endParaRPr/>
                    </a:p>
                  </a:txBody>
                  <a:tcPr marL="91425" marR="91425" marT="91425" marB="91425" anchor="ctr"/>
                </a:tc>
                <a:tc>
                  <a:txBody>
                    <a:bodyPr/>
                    <a:lstStyle/>
                    <a:p>
                      <a:pPr marL="0" lvl="0" indent="0" algn="ctr" rtl="0">
                        <a:spcBef>
                          <a:spcPts val="0"/>
                        </a:spcBef>
                        <a:spcAft>
                          <a:spcPts val="0"/>
                        </a:spcAft>
                        <a:buNone/>
                      </a:pPr>
                      <a:r>
                        <a:rPr lang="fr-FR"/>
                        <a:t>10</a:t>
                      </a:r>
                      <a:endParaRPr/>
                    </a:p>
                  </a:txBody>
                  <a:tcPr marL="91425" marR="91425" marT="91425" marB="91425" anchor="ctr"/>
                </a:tc>
                <a:tc>
                  <a:txBody>
                    <a:bodyPr/>
                    <a:lstStyle/>
                    <a:p>
                      <a:pPr marL="0" lvl="0" indent="0" algn="ctr" rtl="0">
                        <a:spcBef>
                          <a:spcPts val="0"/>
                        </a:spcBef>
                        <a:spcAft>
                          <a:spcPts val="0"/>
                        </a:spcAft>
                        <a:buNone/>
                      </a:pPr>
                      <a:r>
                        <a:rPr lang="fr-FR"/>
                        <a:t>11</a:t>
                      </a:r>
                      <a:endParaRPr/>
                    </a:p>
                  </a:txBody>
                  <a:tcPr marL="91425" marR="91425" marT="91425" marB="91425" anchor="ctr"/>
                </a:tc>
                <a:tc>
                  <a:txBody>
                    <a:bodyPr/>
                    <a:lstStyle/>
                    <a:p>
                      <a:pPr marL="0" lvl="0" indent="0" algn="ctr" rtl="0">
                        <a:spcBef>
                          <a:spcPts val="0"/>
                        </a:spcBef>
                        <a:spcAft>
                          <a:spcPts val="0"/>
                        </a:spcAft>
                        <a:buNone/>
                      </a:pPr>
                      <a:r>
                        <a:rPr lang="fr-FR"/>
                        <a:t>12</a:t>
                      </a:r>
                      <a:endParaRPr/>
                    </a:p>
                  </a:txBody>
                  <a:tcPr marL="91425" marR="91425" marT="91425" marB="91425" anchor="ctr"/>
                </a:tc>
                <a:tc>
                  <a:txBody>
                    <a:bodyPr/>
                    <a:lstStyle/>
                    <a:p>
                      <a:pPr marL="0" lvl="0" indent="0" algn="ctr" rtl="0">
                        <a:spcBef>
                          <a:spcPts val="0"/>
                        </a:spcBef>
                        <a:spcAft>
                          <a:spcPts val="0"/>
                        </a:spcAft>
                        <a:buNone/>
                      </a:pPr>
                      <a:r>
                        <a:rPr lang="fr-FR"/>
                        <a:t>01</a:t>
                      </a:r>
                      <a:endParaRPr/>
                    </a:p>
                  </a:txBody>
                  <a:tcPr marL="91425" marR="91425" marT="91425" marB="91425" anchor="ctr"/>
                </a:tc>
                <a:tc>
                  <a:txBody>
                    <a:bodyPr/>
                    <a:lstStyle/>
                    <a:p>
                      <a:pPr marL="0" lvl="0" indent="0" algn="ctr" rtl="0">
                        <a:spcBef>
                          <a:spcPts val="0"/>
                        </a:spcBef>
                        <a:spcAft>
                          <a:spcPts val="0"/>
                        </a:spcAft>
                        <a:buNone/>
                      </a:pPr>
                      <a:r>
                        <a:rPr lang="fr-FR"/>
                        <a:t>02</a:t>
                      </a:r>
                      <a:endParaRPr/>
                    </a:p>
                  </a:txBody>
                  <a:tcPr marL="91425" marR="91425" marT="91425" marB="91425" anchor="ctr"/>
                </a:tc>
                <a:tc>
                  <a:txBody>
                    <a:bodyPr/>
                    <a:lstStyle/>
                    <a:p>
                      <a:pPr marL="0" lvl="0" indent="0" algn="ctr" rtl="0">
                        <a:spcBef>
                          <a:spcPts val="0"/>
                        </a:spcBef>
                        <a:spcAft>
                          <a:spcPts val="0"/>
                        </a:spcAft>
                        <a:buNone/>
                      </a:pPr>
                      <a:r>
                        <a:rPr lang="fr-FR"/>
                        <a:t>03</a:t>
                      </a:r>
                      <a:endParaRPr/>
                    </a:p>
                  </a:txBody>
                  <a:tcPr marL="91425" marR="91425" marT="91425" marB="91425" anchor="ctr"/>
                </a:tc>
                <a:tc>
                  <a:txBody>
                    <a:bodyPr/>
                    <a:lstStyle/>
                    <a:p>
                      <a:pPr marL="0" lvl="0" indent="0" algn="ctr" rtl="0">
                        <a:spcBef>
                          <a:spcPts val="0"/>
                        </a:spcBef>
                        <a:spcAft>
                          <a:spcPts val="0"/>
                        </a:spcAft>
                        <a:buNone/>
                      </a:pPr>
                      <a:r>
                        <a:rPr lang="fr-FR"/>
                        <a:t>04</a:t>
                      </a:r>
                      <a:endParaRPr/>
                    </a:p>
                  </a:txBody>
                  <a:tcPr marL="91425" marR="91425" marT="91425" marB="91425" anchor="ctr"/>
                </a:tc>
                <a:tc>
                  <a:txBody>
                    <a:bodyPr/>
                    <a:lstStyle/>
                    <a:p>
                      <a:pPr marL="0" lvl="0" indent="0" algn="ctr" rtl="0">
                        <a:spcBef>
                          <a:spcPts val="0"/>
                        </a:spcBef>
                        <a:spcAft>
                          <a:spcPts val="0"/>
                        </a:spcAft>
                        <a:buNone/>
                      </a:pPr>
                      <a:r>
                        <a:rPr lang="fr-FR"/>
                        <a:t>05</a:t>
                      </a:r>
                      <a:endParaRPr/>
                    </a:p>
                  </a:txBody>
                  <a:tcPr marL="91425" marR="91425" marT="91425" marB="91425" anchor="ctr"/>
                </a:tc>
              </a:tr>
              <a:tr h="753800">
                <a:tc>
                  <a:txBody>
                    <a:bodyPr/>
                    <a:lstStyle/>
                    <a:p>
                      <a:pPr marL="0" lvl="0" indent="0" algn="l" rtl="0">
                        <a:spcBef>
                          <a:spcPts val="0"/>
                        </a:spcBef>
                        <a:spcAft>
                          <a:spcPts val="0"/>
                        </a:spcAft>
                        <a:buNone/>
                      </a:pPr>
                      <a:r>
                        <a:rPr lang="fr-FR" sz="1800" b="1"/>
                        <a:t>Rencontres</a:t>
                      </a:r>
                      <a:endParaRPr sz="1800" b="1"/>
                    </a:p>
                  </a:txBody>
                  <a:tcPr marL="91425" marR="91425" marT="91425" marB="91425" anchor="ctr"/>
                </a:tc>
                <a:tc>
                  <a:txBody>
                    <a:bodyPr/>
                    <a:lstStyle/>
                    <a:p>
                      <a:pPr marL="0" lvl="0" indent="0" algn="ctr" rtl="0">
                        <a:spcBef>
                          <a:spcPts val="0"/>
                        </a:spcBef>
                        <a:spcAft>
                          <a:spcPts val="0"/>
                        </a:spcAft>
                        <a:buNone/>
                      </a:pPr>
                      <a:r>
                        <a:rPr lang="fr-FR" sz="1800" dirty="0">
                          <a:solidFill>
                            <a:srgbClr val="FFFFFF"/>
                          </a:solidFill>
                        </a:rPr>
                        <a:t>Démarrage</a:t>
                      </a:r>
                      <a:endParaRPr sz="1800" dirty="0">
                        <a:solidFill>
                          <a:srgbClr val="FFFFFF"/>
                        </a:solidFill>
                      </a:endParaRPr>
                    </a:p>
                  </a:txBody>
                  <a:tcPr marL="91425" marR="91425" marT="91425" marB="91425" anchor="ctr">
                    <a:solidFill>
                      <a:schemeClr val="accent6">
                        <a:lumMod val="75000"/>
                      </a:schemeClr>
                    </a:solidFill>
                  </a:tcPr>
                </a:tc>
                <a:tc>
                  <a:txBody>
                    <a:bodyPr/>
                    <a:lstStyle/>
                    <a:p>
                      <a:pPr marL="0" lvl="0" indent="0" algn="ctr" rtl="0">
                        <a:spcBef>
                          <a:spcPts val="0"/>
                        </a:spcBef>
                        <a:spcAft>
                          <a:spcPts val="0"/>
                        </a:spcAft>
                        <a:buNone/>
                      </a:pPr>
                      <a:endParaRPr sz="1800"/>
                    </a:p>
                  </a:txBody>
                  <a:tcPr marL="91425" marR="91425" marT="91425" marB="91425" anchor="ctr"/>
                </a:tc>
                <a:tc>
                  <a:txBody>
                    <a:bodyPr/>
                    <a:lstStyle/>
                    <a:p>
                      <a:pPr marL="0" lvl="0" indent="0" algn="ctr" rtl="0">
                        <a:spcBef>
                          <a:spcPts val="0"/>
                        </a:spcBef>
                        <a:spcAft>
                          <a:spcPts val="0"/>
                        </a:spcAft>
                        <a:buNone/>
                      </a:pPr>
                      <a:endParaRPr sz="1800"/>
                    </a:p>
                  </a:txBody>
                  <a:tcPr marL="91425" marR="91425" marT="91425" marB="91425" anchor="ctr"/>
                </a:tc>
                <a:tc>
                  <a:txBody>
                    <a:bodyPr/>
                    <a:lstStyle/>
                    <a:p>
                      <a:pPr marL="0" lvl="0" indent="0" algn="ctr" rtl="0">
                        <a:spcBef>
                          <a:spcPts val="0"/>
                        </a:spcBef>
                        <a:spcAft>
                          <a:spcPts val="0"/>
                        </a:spcAft>
                        <a:buNone/>
                      </a:pPr>
                      <a:r>
                        <a:rPr lang="fr-FR" sz="1800" dirty="0">
                          <a:solidFill>
                            <a:srgbClr val="FFFFFF"/>
                          </a:solidFill>
                        </a:rPr>
                        <a:t>Validation méthodologique</a:t>
                      </a:r>
                      <a:endParaRPr sz="1800" dirty="0">
                        <a:solidFill>
                          <a:srgbClr val="FFFFFF"/>
                        </a:solidFill>
                      </a:endParaRPr>
                    </a:p>
                  </a:txBody>
                  <a:tcPr marL="91425" marR="91425" marT="91425" marB="91425" anchor="ctr">
                    <a:solidFill>
                      <a:schemeClr val="accent6">
                        <a:lumMod val="75000"/>
                      </a:schemeClr>
                    </a:solidFill>
                  </a:tcPr>
                </a:tc>
                <a:tc>
                  <a:txBody>
                    <a:bodyPr/>
                    <a:lstStyle/>
                    <a:p>
                      <a:pPr marL="0" lvl="0" indent="0" algn="ctr" rtl="0">
                        <a:spcBef>
                          <a:spcPts val="0"/>
                        </a:spcBef>
                        <a:spcAft>
                          <a:spcPts val="0"/>
                        </a:spcAft>
                        <a:buNone/>
                      </a:pPr>
                      <a:endParaRPr sz="1800"/>
                    </a:p>
                  </a:txBody>
                  <a:tcPr marL="91425" marR="91425" marT="91425" marB="91425" anchor="ctr"/>
                </a:tc>
                <a:tc>
                  <a:txBody>
                    <a:bodyPr/>
                    <a:lstStyle/>
                    <a:p>
                      <a:pPr marL="0" lvl="0" indent="0" algn="ctr" rtl="0">
                        <a:spcBef>
                          <a:spcPts val="0"/>
                        </a:spcBef>
                        <a:spcAft>
                          <a:spcPts val="0"/>
                        </a:spcAft>
                        <a:buNone/>
                      </a:pPr>
                      <a:endParaRPr sz="1800"/>
                    </a:p>
                  </a:txBody>
                  <a:tcPr marL="91425" marR="91425" marT="91425" marB="91425" anchor="ctr"/>
                </a:tc>
                <a:tc>
                  <a:txBody>
                    <a:bodyPr/>
                    <a:lstStyle/>
                    <a:p>
                      <a:pPr marL="0" lvl="0" indent="0" algn="ctr" rtl="0">
                        <a:spcBef>
                          <a:spcPts val="0"/>
                        </a:spcBef>
                        <a:spcAft>
                          <a:spcPts val="0"/>
                        </a:spcAft>
                        <a:buNone/>
                      </a:pPr>
                      <a:endParaRPr sz="1800"/>
                    </a:p>
                  </a:txBody>
                  <a:tcPr marL="91425" marR="91425" marT="91425" marB="91425" anchor="ctr"/>
                </a:tc>
                <a:tc>
                  <a:txBody>
                    <a:bodyPr/>
                    <a:lstStyle/>
                    <a:p>
                      <a:pPr marL="0" lvl="0" indent="0" algn="ctr" rtl="0">
                        <a:spcBef>
                          <a:spcPts val="0"/>
                        </a:spcBef>
                        <a:spcAft>
                          <a:spcPts val="0"/>
                        </a:spcAft>
                        <a:buNone/>
                      </a:pPr>
                      <a:endParaRPr sz="1800"/>
                    </a:p>
                  </a:txBody>
                  <a:tcPr marL="91425" marR="91425" marT="91425" marB="91425" anchor="ctr"/>
                </a:tc>
                <a:tc>
                  <a:txBody>
                    <a:bodyPr/>
                    <a:lstStyle/>
                    <a:p>
                      <a:pPr marL="0" lvl="0" indent="0" algn="ctr" rtl="0">
                        <a:spcBef>
                          <a:spcPts val="0"/>
                        </a:spcBef>
                        <a:spcAft>
                          <a:spcPts val="0"/>
                        </a:spcAft>
                        <a:buNone/>
                      </a:pPr>
                      <a:endParaRPr sz="1800"/>
                    </a:p>
                  </a:txBody>
                  <a:tcPr marL="91425" marR="91425" marT="91425" marB="91425" anchor="ctr"/>
                </a:tc>
                <a:tc>
                  <a:txBody>
                    <a:bodyPr/>
                    <a:lstStyle/>
                    <a:p>
                      <a:pPr marL="0" lvl="0" indent="0" algn="ctr" rtl="0">
                        <a:spcBef>
                          <a:spcPts val="0"/>
                        </a:spcBef>
                        <a:spcAft>
                          <a:spcPts val="0"/>
                        </a:spcAft>
                        <a:buNone/>
                      </a:pPr>
                      <a:endParaRPr sz="1800"/>
                    </a:p>
                  </a:txBody>
                  <a:tcPr marL="91425" marR="91425" marT="91425" marB="91425" anchor="ctr"/>
                </a:tc>
                <a:tc>
                  <a:txBody>
                    <a:bodyPr/>
                    <a:lstStyle/>
                    <a:p>
                      <a:pPr marL="0" lvl="0" indent="0" algn="ctr" rtl="0">
                        <a:spcBef>
                          <a:spcPts val="0"/>
                        </a:spcBef>
                        <a:spcAft>
                          <a:spcPts val="0"/>
                        </a:spcAft>
                        <a:buNone/>
                      </a:pPr>
                      <a:endParaRPr sz="1800"/>
                    </a:p>
                  </a:txBody>
                  <a:tcPr marL="91425" marR="91425" marT="91425" marB="91425" anchor="ctr"/>
                </a:tc>
                <a:tc>
                  <a:txBody>
                    <a:bodyPr/>
                    <a:lstStyle/>
                    <a:p>
                      <a:pPr marL="0" lvl="0" indent="0" algn="ctr" rtl="0">
                        <a:spcBef>
                          <a:spcPts val="0"/>
                        </a:spcBef>
                        <a:spcAft>
                          <a:spcPts val="0"/>
                        </a:spcAft>
                        <a:buNone/>
                      </a:pPr>
                      <a:r>
                        <a:rPr lang="fr-FR" sz="1800" dirty="0">
                          <a:solidFill>
                            <a:srgbClr val="FFFFFF"/>
                          </a:solidFill>
                        </a:rPr>
                        <a:t>Bilan</a:t>
                      </a:r>
                      <a:endParaRPr sz="1800" dirty="0">
                        <a:solidFill>
                          <a:srgbClr val="FFFFFF"/>
                        </a:solidFill>
                      </a:endParaRPr>
                    </a:p>
                  </a:txBody>
                  <a:tcPr marL="91425" marR="91425" marT="91425" marB="91425" anchor="ctr">
                    <a:solidFill>
                      <a:schemeClr val="accent6">
                        <a:lumMod val="75000"/>
                      </a:schemeClr>
                    </a:solidFill>
                  </a:tcPr>
                </a:tc>
              </a:tr>
              <a:tr h="470625">
                <a:tc>
                  <a:txBody>
                    <a:bodyPr/>
                    <a:lstStyle/>
                    <a:p>
                      <a:pPr marL="0" lvl="0" indent="0" algn="l" rtl="0">
                        <a:spcBef>
                          <a:spcPts val="0"/>
                        </a:spcBef>
                        <a:spcAft>
                          <a:spcPts val="0"/>
                        </a:spcAft>
                        <a:buNone/>
                      </a:pPr>
                      <a:r>
                        <a:rPr lang="fr-FR" sz="1800" b="1"/>
                        <a:t>Échantillonnage</a:t>
                      </a:r>
                      <a:endParaRPr sz="1800" b="1"/>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r>
                        <a:rPr lang="fr-FR" dirty="0">
                          <a:solidFill>
                            <a:srgbClr val="FFFFFF"/>
                          </a:solidFill>
                        </a:rPr>
                        <a:t>10</a:t>
                      </a:r>
                      <a:endParaRPr dirty="0">
                        <a:solidFill>
                          <a:srgbClr val="FFFFFF"/>
                        </a:solidFill>
                      </a:endParaRPr>
                    </a:p>
                  </a:txBody>
                  <a:tcPr marL="91425" marR="91425" marT="91425" marB="91425" anchor="ctr">
                    <a:solidFill>
                      <a:schemeClr val="accent6">
                        <a:lumMod val="75000"/>
                      </a:schemeClr>
                    </a:solidFill>
                  </a:tcPr>
                </a:tc>
                <a:tc>
                  <a:txBody>
                    <a:bodyPr/>
                    <a:lstStyle/>
                    <a:p>
                      <a:pPr marL="0" lvl="0" indent="0" algn="l" rtl="0">
                        <a:spcBef>
                          <a:spcPts val="0"/>
                        </a:spcBef>
                        <a:spcAft>
                          <a:spcPts val="0"/>
                        </a:spcAft>
                        <a:buNone/>
                      </a:pPr>
                      <a:endParaRPr dirty="0"/>
                    </a:p>
                  </a:txBody>
                  <a:tcPr marL="91425" marR="91425" marT="91425" marB="91425" anchor="ctr">
                    <a:solidFill>
                      <a:schemeClr val="accent6">
                        <a:lumMod val="75000"/>
                      </a:schemeClr>
                    </a:solidFill>
                  </a:tcPr>
                </a:tc>
                <a:tc>
                  <a:txBody>
                    <a:bodyPr/>
                    <a:lstStyle/>
                    <a:p>
                      <a:pPr marL="0" lvl="0" indent="0" algn="l" rtl="0">
                        <a:spcBef>
                          <a:spcPts val="0"/>
                        </a:spcBef>
                        <a:spcAft>
                          <a:spcPts val="0"/>
                        </a:spcAft>
                        <a:buNone/>
                      </a:pPr>
                      <a:endParaRPr/>
                    </a:p>
                  </a:txBody>
                  <a:tcPr marL="91425" marR="91425" marT="91425" marB="91425" anchor="ctr">
                    <a:solidFill>
                      <a:schemeClr val="accent6">
                        <a:lumMod val="75000"/>
                      </a:schemeClr>
                    </a:solidFill>
                  </a:tcPr>
                </a:tc>
                <a:tc>
                  <a:txBody>
                    <a:bodyPr/>
                    <a:lstStyle/>
                    <a:p>
                      <a:pPr marL="0" lvl="0" indent="0" algn="l" rtl="0">
                        <a:spcBef>
                          <a:spcPts val="0"/>
                        </a:spcBef>
                        <a:spcAft>
                          <a:spcPts val="0"/>
                        </a:spcAft>
                        <a:buNone/>
                      </a:pPr>
                      <a:endParaRPr/>
                    </a:p>
                  </a:txBody>
                  <a:tcPr marL="91425" marR="91425" marT="91425" marB="91425" anchor="ctr">
                    <a:solidFill>
                      <a:schemeClr val="accent6">
                        <a:lumMod val="75000"/>
                      </a:schemeClr>
                    </a:solidFill>
                  </a:tcPr>
                </a:tc>
                <a:tc>
                  <a:txBody>
                    <a:bodyPr/>
                    <a:lstStyle/>
                    <a:p>
                      <a:pPr marL="0" lvl="0" indent="0" algn="l" rtl="0">
                        <a:spcBef>
                          <a:spcPts val="0"/>
                        </a:spcBef>
                        <a:spcAft>
                          <a:spcPts val="0"/>
                        </a:spcAft>
                        <a:buNone/>
                      </a:pPr>
                      <a:r>
                        <a:rPr lang="fr-FR">
                          <a:solidFill>
                            <a:srgbClr val="FFFFFF"/>
                          </a:solidFill>
                        </a:rPr>
                        <a:t>15</a:t>
                      </a:r>
                      <a:endParaRPr>
                        <a:solidFill>
                          <a:srgbClr val="FFFFFF"/>
                        </a:solidFill>
                      </a:endParaRPr>
                    </a:p>
                  </a:txBody>
                  <a:tcPr marL="91425" marR="91425" marT="91425" marB="91425" anchor="ctr">
                    <a:solidFill>
                      <a:schemeClr val="accent6">
                        <a:lumMod val="75000"/>
                      </a:schemeClr>
                    </a:solidFill>
                  </a:tcPr>
                </a:tc>
                <a:tc>
                  <a:txBody>
                    <a:bodyPr/>
                    <a:lstStyle/>
                    <a:p>
                      <a:pPr marL="0" lvl="0" indent="0" algn="l" rtl="0">
                        <a:spcBef>
                          <a:spcPts val="0"/>
                        </a:spcBef>
                        <a:spcAft>
                          <a:spcPts val="0"/>
                        </a:spcAft>
                        <a:buNone/>
                      </a:pPr>
                      <a:endParaRPr/>
                    </a:p>
                  </a:txBody>
                  <a:tcPr marL="91425" marR="91425" marT="91425" marB="91425" anchor="ctr"/>
                </a:tc>
              </a:tr>
              <a:tr h="470625">
                <a:tc>
                  <a:txBody>
                    <a:bodyPr/>
                    <a:lstStyle/>
                    <a:p>
                      <a:pPr marL="0" lvl="0" indent="0" algn="l" rtl="0">
                        <a:spcBef>
                          <a:spcPts val="0"/>
                        </a:spcBef>
                        <a:spcAft>
                          <a:spcPts val="0"/>
                        </a:spcAft>
                        <a:buNone/>
                      </a:pPr>
                      <a:r>
                        <a:rPr lang="fr-FR" sz="1800" b="1"/>
                        <a:t>Mise à jour bi-hebdomadaire - cartographie web</a:t>
                      </a:r>
                      <a:endParaRPr sz="1800" b="1"/>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r>
                        <a:rPr lang="fr-FR">
                          <a:solidFill>
                            <a:srgbClr val="FFFFFF"/>
                          </a:solidFill>
                        </a:rPr>
                        <a:t>10</a:t>
                      </a:r>
                      <a:endParaRPr>
                        <a:solidFill>
                          <a:srgbClr val="FFFFFF"/>
                        </a:solidFill>
                      </a:endParaRPr>
                    </a:p>
                  </a:txBody>
                  <a:tcPr marL="91425" marR="91425" marT="91425" marB="91425" anchor="ctr">
                    <a:solidFill>
                      <a:schemeClr val="accent6">
                        <a:lumMod val="75000"/>
                      </a:schemeClr>
                    </a:solidFill>
                  </a:tcPr>
                </a:tc>
                <a:tc>
                  <a:txBody>
                    <a:bodyPr/>
                    <a:lstStyle/>
                    <a:p>
                      <a:pPr marL="0" lvl="0" indent="0" algn="l" rtl="0">
                        <a:spcBef>
                          <a:spcPts val="0"/>
                        </a:spcBef>
                        <a:spcAft>
                          <a:spcPts val="0"/>
                        </a:spcAft>
                        <a:buNone/>
                      </a:pPr>
                      <a:endParaRPr dirty="0"/>
                    </a:p>
                  </a:txBody>
                  <a:tcPr marL="91425" marR="91425" marT="91425" marB="91425" anchor="ctr">
                    <a:solidFill>
                      <a:schemeClr val="accent6">
                        <a:lumMod val="75000"/>
                      </a:schemeClr>
                    </a:solidFill>
                  </a:tcPr>
                </a:tc>
                <a:tc>
                  <a:txBody>
                    <a:bodyPr/>
                    <a:lstStyle/>
                    <a:p>
                      <a:pPr marL="0" lvl="0" indent="0" algn="l" rtl="0">
                        <a:spcBef>
                          <a:spcPts val="0"/>
                        </a:spcBef>
                        <a:spcAft>
                          <a:spcPts val="0"/>
                        </a:spcAft>
                        <a:buNone/>
                      </a:pPr>
                      <a:endParaRPr dirty="0"/>
                    </a:p>
                  </a:txBody>
                  <a:tcPr marL="91425" marR="91425" marT="91425" marB="91425" anchor="ctr">
                    <a:solidFill>
                      <a:schemeClr val="accent6">
                        <a:lumMod val="75000"/>
                      </a:schemeClr>
                    </a:solidFill>
                  </a:tcPr>
                </a:tc>
                <a:tc>
                  <a:txBody>
                    <a:bodyPr/>
                    <a:lstStyle/>
                    <a:p>
                      <a:pPr marL="0" lvl="0" indent="0" algn="l" rtl="0">
                        <a:spcBef>
                          <a:spcPts val="0"/>
                        </a:spcBef>
                        <a:spcAft>
                          <a:spcPts val="0"/>
                        </a:spcAft>
                        <a:buNone/>
                      </a:pPr>
                      <a:endParaRPr dirty="0"/>
                    </a:p>
                  </a:txBody>
                  <a:tcPr marL="91425" marR="91425" marT="91425" marB="91425" anchor="ctr">
                    <a:solidFill>
                      <a:schemeClr val="accent6">
                        <a:lumMod val="75000"/>
                      </a:schemeClr>
                    </a:solidFill>
                  </a:tcPr>
                </a:tc>
                <a:tc>
                  <a:txBody>
                    <a:bodyPr/>
                    <a:lstStyle/>
                    <a:p>
                      <a:pPr marL="0" lvl="0" indent="0" algn="l" rtl="0">
                        <a:spcBef>
                          <a:spcPts val="0"/>
                        </a:spcBef>
                        <a:spcAft>
                          <a:spcPts val="0"/>
                        </a:spcAft>
                        <a:buNone/>
                      </a:pPr>
                      <a:r>
                        <a:rPr lang="fr-FR" dirty="0">
                          <a:solidFill>
                            <a:srgbClr val="FFFFFF"/>
                          </a:solidFill>
                        </a:rPr>
                        <a:t>15</a:t>
                      </a:r>
                      <a:endParaRPr dirty="0">
                        <a:solidFill>
                          <a:srgbClr val="FFFFFF"/>
                        </a:solidFill>
                      </a:endParaRPr>
                    </a:p>
                  </a:txBody>
                  <a:tcPr marL="91425" marR="91425" marT="91425" marB="91425" anchor="ctr">
                    <a:solidFill>
                      <a:schemeClr val="accent6">
                        <a:lumMod val="75000"/>
                      </a:schemeClr>
                    </a:solidFill>
                  </a:tcPr>
                </a:tc>
                <a:tc>
                  <a:txBody>
                    <a:bodyPr/>
                    <a:lstStyle/>
                    <a:p>
                      <a:pPr marL="0" lvl="0" indent="0" algn="l" rtl="0">
                        <a:spcBef>
                          <a:spcPts val="0"/>
                        </a:spcBef>
                        <a:spcAft>
                          <a:spcPts val="0"/>
                        </a:spcAft>
                        <a:buNone/>
                      </a:pPr>
                      <a:endParaRPr/>
                    </a:p>
                  </a:txBody>
                  <a:tcPr marL="91425" marR="91425" marT="91425" marB="91425" anchor="ct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p:nvPr/>
        </p:nvSpPr>
        <p:spPr>
          <a:xfrm>
            <a:off x="-177450" y="407166"/>
            <a:ext cx="12525900" cy="927600"/>
          </a:xfrm>
          <a:prstGeom prst="roundRect">
            <a:avLst>
              <a:gd name="adj" fmla="val 16667"/>
            </a:avLst>
          </a:prstGeom>
          <a:solidFill>
            <a:srgbClr val="87A045">
              <a:alpha val="80000"/>
            </a:srgbClr>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0" name="Google Shape;240;p28"/>
          <p:cNvSpPr txBox="1"/>
          <p:nvPr/>
        </p:nvSpPr>
        <p:spPr>
          <a:xfrm>
            <a:off x="156429" y="615887"/>
            <a:ext cx="12035700" cy="541200"/>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i="0" u="none" strike="noStrike" cap="none">
                <a:solidFill>
                  <a:schemeClr val="lt1"/>
                </a:solidFill>
                <a:latin typeface="Calibri"/>
                <a:ea typeface="Calibri"/>
                <a:cs typeface="Calibri"/>
                <a:sym typeface="Calibri"/>
              </a:rPr>
              <a:t>Échéancier - Modalités de paiement</a:t>
            </a:r>
            <a:endParaRPr sz="3200" b="1" i="0" u="none" strike="noStrike" cap="none">
              <a:solidFill>
                <a:schemeClr val="lt1"/>
              </a:solidFill>
              <a:latin typeface="Calibri"/>
              <a:ea typeface="Calibri"/>
              <a:cs typeface="Calibri"/>
              <a:sym typeface="Calibri"/>
            </a:endParaRPr>
          </a:p>
        </p:txBody>
      </p:sp>
      <p:sp>
        <p:nvSpPr>
          <p:cNvPr id="241" name="Google Shape;241;p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16</a:t>
            </a:fld>
            <a:endParaRPr/>
          </a:p>
        </p:txBody>
      </p:sp>
      <p:graphicFrame>
        <p:nvGraphicFramePr>
          <p:cNvPr id="242" name="Google Shape;242;p28"/>
          <p:cNvGraphicFramePr/>
          <p:nvPr/>
        </p:nvGraphicFramePr>
        <p:xfrm>
          <a:off x="2306350" y="2609025"/>
          <a:ext cx="7558275" cy="2285850"/>
        </p:xfrm>
        <a:graphic>
          <a:graphicData uri="http://schemas.openxmlformats.org/drawingml/2006/table">
            <a:tbl>
              <a:tblPr>
                <a:noFill/>
                <a:tableStyleId>{025B5B32-8A5D-460B-A418-0C5EA7FE3024}</a:tableStyleId>
              </a:tblPr>
              <a:tblGrid>
                <a:gridCol w="6339075"/>
                <a:gridCol w="1219200"/>
              </a:tblGrid>
              <a:tr h="381000">
                <a:tc>
                  <a:txBody>
                    <a:bodyPr/>
                    <a:lstStyle/>
                    <a:p>
                      <a:pPr marL="0" lvl="0" indent="0" algn="l" rtl="0">
                        <a:spcBef>
                          <a:spcPts val="0"/>
                        </a:spcBef>
                        <a:spcAft>
                          <a:spcPts val="0"/>
                        </a:spcAft>
                        <a:buNone/>
                      </a:pPr>
                      <a:r>
                        <a:rPr lang="fr-FR" sz="1800" b="1"/>
                        <a:t>Moment du paiement</a:t>
                      </a:r>
                      <a:endParaRPr sz="1800" b="1"/>
                    </a:p>
                  </a:txBody>
                  <a:tcPr marL="91425" marR="91425" marT="91425" marB="91425"/>
                </a:tc>
                <a:tc>
                  <a:txBody>
                    <a:bodyPr/>
                    <a:lstStyle/>
                    <a:p>
                      <a:pPr marL="0" lvl="0" indent="0" algn="l" rtl="0">
                        <a:spcBef>
                          <a:spcPts val="0"/>
                        </a:spcBef>
                        <a:spcAft>
                          <a:spcPts val="0"/>
                        </a:spcAft>
                        <a:buNone/>
                      </a:pPr>
                      <a:r>
                        <a:rPr lang="fr-FR" sz="1800" b="1"/>
                        <a:t>Montant</a:t>
                      </a:r>
                      <a:endParaRPr sz="1800" b="1"/>
                    </a:p>
                  </a:txBody>
                  <a:tcPr marL="91425" marR="91425" marT="91425" marB="91425"/>
                </a:tc>
              </a:tr>
              <a:tr h="381000">
                <a:tc>
                  <a:txBody>
                    <a:bodyPr/>
                    <a:lstStyle/>
                    <a:p>
                      <a:pPr marL="0" lvl="0" indent="0" algn="l" rtl="0">
                        <a:spcBef>
                          <a:spcPts val="0"/>
                        </a:spcBef>
                        <a:spcAft>
                          <a:spcPts val="0"/>
                        </a:spcAft>
                        <a:buNone/>
                      </a:pPr>
                      <a:r>
                        <a:rPr lang="fr-FR" sz="1800"/>
                        <a:t>Compte-rendu de la rencontre de démarrage</a:t>
                      </a:r>
                      <a:endParaRPr sz="1800"/>
                    </a:p>
                  </a:txBody>
                  <a:tcPr marL="91425" marR="91425" marT="91425" marB="91425"/>
                </a:tc>
                <a:tc>
                  <a:txBody>
                    <a:bodyPr/>
                    <a:lstStyle/>
                    <a:p>
                      <a:pPr marL="0" lvl="0" indent="0" algn="r" rtl="0">
                        <a:spcBef>
                          <a:spcPts val="0"/>
                        </a:spcBef>
                        <a:spcAft>
                          <a:spcPts val="0"/>
                        </a:spcAft>
                        <a:buNone/>
                      </a:pPr>
                      <a:r>
                        <a:rPr lang="fr-FR" sz="1800"/>
                        <a:t>3 %</a:t>
                      </a:r>
                      <a:endParaRPr sz="1800"/>
                    </a:p>
                  </a:txBody>
                  <a:tcPr marL="91425" marR="91425" marT="91425" marB="91425"/>
                </a:tc>
              </a:tr>
              <a:tr h="381000">
                <a:tc>
                  <a:txBody>
                    <a:bodyPr/>
                    <a:lstStyle/>
                    <a:p>
                      <a:pPr marL="0" lvl="0" indent="0" algn="l" rtl="0">
                        <a:spcBef>
                          <a:spcPts val="0"/>
                        </a:spcBef>
                        <a:spcAft>
                          <a:spcPts val="0"/>
                        </a:spcAft>
                        <a:buNone/>
                      </a:pPr>
                      <a:r>
                        <a:rPr lang="fr-FR" sz="1800"/>
                        <a:t>Compte-rendu de la rencontre de validation méthodologique</a:t>
                      </a:r>
                      <a:endParaRPr sz="1800"/>
                    </a:p>
                  </a:txBody>
                  <a:tcPr marL="91425" marR="91425" marT="91425" marB="91425"/>
                </a:tc>
                <a:tc>
                  <a:txBody>
                    <a:bodyPr/>
                    <a:lstStyle/>
                    <a:p>
                      <a:pPr marL="0" lvl="0" indent="0" algn="r" rtl="0">
                        <a:spcBef>
                          <a:spcPts val="0"/>
                        </a:spcBef>
                        <a:spcAft>
                          <a:spcPts val="0"/>
                        </a:spcAft>
                        <a:buNone/>
                      </a:pPr>
                      <a:r>
                        <a:rPr lang="fr-FR" sz="1800"/>
                        <a:t>30 %</a:t>
                      </a:r>
                      <a:endParaRPr sz="1800"/>
                    </a:p>
                  </a:txBody>
                  <a:tcPr marL="91425" marR="91425" marT="91425" marB="91425"/>
                </a:tc>
              </a:tr>
              <a:tr h="381000">
                <a:tc>
                  <a:txBody>
                    <a:bodyPr/>
                    <a:lstStyle/>
                    <a:p>
                      <a:pPr marL="0" lvl="0" indent="0" algn="l" rtl="0">
                        <a:spcBef>
                          <a:spcPts val="0"/>
                        </a:spcBef>
                        <a:spcAft>
                          <a:spcPts val="0"/>
                        </a:spcAft>
                        <a:buNone/>
                      </a:pPr>
                      <a:r>
                        <a:rPr lang="fr-FR" sz="1800"/>
                        <a:t>30 jours après le début de l’échantillonnage</a:t>
                      </a:r>
                      <a:endParaRPr sz="1800"/>
                    </a:p>
                  </a:txBody>
                  <a:tcPr marL="91425" marR="91425" marT="91425" marB="91425"/>
                </a:tc>
                <a:tc>
                  <a:txBody>
                    <a:bodyPr/>
                    <a:lstStyle/>
                    <a:p>
                      <a:pPr marL="0" lvl="0" indent="0" algn="r" rtl="0">
                        <a:spcBef>
                          <a:spcPts val="0"/>
                        </a:spcBef>
                        <a:spcAft>
                          <a:spcPts val="0"/>
                        </a:spcAft>
                        <a:buNone/>
                      </a:pPr>
                      <a:r>
                        <a:rPr lang="fr-FR" sz="1800"/>
                        <a:t>33 %</a:t>
                      </a:r>
                      <a:endParaRPr sz="1800"/>
                    </a:p>
                  </a:txBody>
                  <a:tcPr marL="91425" marR="91425" marT="91425" marB="91425"/>
                </a:tc>
              </a:tr>
              <a:tr h="381000">
                <a:tc>
                  <a:txBody>
                    <a:bodyPr/>
                    <a:lstStyle/>
                    <a:p>
                      <a:pPr marL="0" lvl="0" indent="0" algn="l" rtl="0">
                        <a:spcBef>
                          <a:spcPts val="0"/>
                        </a:spcBef>
                        <a:spcAft>
                          <a:spcPts val="0"/>
                        </a:spcAft>
                        <a:buNone/>
                      </a:pPr>
                      <a:r>
                        <a:rPr lang="fr-FR" sz="1800"/>
                        <a:t>Rapport final révisé</a:t>
                      </a:r>
                      <a:endParaRPr sz="1800"/>
                    </a:p>
                  </a:txBody>
                  <a:tcPr marL="91425" marR="91425" marT="91425" marB="91425"/>
                </a:tc>
                <a:tc>
                  <a:txBody>
                    <a:bodyPr/>
                    <a:lstStyle/>
                    <a:p>
                      <a:pPr marL="0" lvl="0" indent="0" algn="r" rtl="0">
                        <a:spcBef>
                          <a:spcPts val="0"/>
                        </a:spcBef>
                        <a:spcAft>
                          <a:spcPts val="0"/>
                        </a:spcAft>
                        <a:buNone/>
                      </a:pPr>
                      <a:r>
                        <a:rPr lang="fr-FR" sz="1800"/>
                        <a:t>34 %</a:t>
                      </a:r>
                      <a:endParaRPr sz="180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p:nvPr/>
        </p:nvSpPr>
        <p:spPr>
          <a:xfrm>
            <a:off x="-177450" y="407166"/>
            <a:ext cx="12525880" cy="927647"/>
          </a:xfrm>
          <a:prstGeom prst="roundRect">
            <a:avLst>
              <a:gd name="adj" fmla="val 16667"/>
            </a:avLst>
          </a:prstGeom>
          <a:solidFill>
            <a:srgbClr val="87A045">
              <a:alpha val="80000"/>
            </a:srgbClr>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9" name="Google Shape;249;p29"/>
          <p:cNvSpPr txBox="1"/>
          <p:nvPr/>
        </p:nvSpPr>
        <p:spPr>
          <a:xfrm>
            <a:off x="156429" y="615887"/>
            <a:ext cx="12035571" cy="541174"/>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i="0" u="none" strike="noStrike" cap="none">
                <a:solidFill>
                  <a:schemeClr val="lt1"/>
                </a:solidFill>
                <a:latin typeface="Calibri"/>
                <a:ea typeface="Calibri"/>
                <a:cs typeface="Calibri"/>
                <a:sym typeface="Calibri"/>
              </a:rPr>
              <a:t>Ressources</a:t>
            </a:r>
            <a:endParaRPr sz="3200" b="1" i="0" u="none" strike="noStrike" cap="none">
              <a:solidFill>
                <a:schemeClr val="lt1"/>
              </a:solidFill>
              <a:latin typeface="Calibri"/>
              <a:ea typeface="Calibri"/>
              <a:cs typeface="Calibri"/>
              <a:sym typeface="Calibri"/>
            </a:endParaRPr>
          </a:p>
        </p:txBody>
      </p:sp>
      <p:sp>
        <p:nvSpPr>
          <p:cNvPr id="250" name="Google Shape;25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a:t>
            </a:fld>
            <a:endParaRPr/>
          </a:p>
        </p:txBody>
      </p:sp>
      <p:graphicFrame>
        <p:nvGraphicFramePr>
          <p:cNvPr id="251" name="Google Shape;251;p29"/>
          <p:cNvGraphicFramePr/>
          <p:nvPr/>
        </p:nvGraphicFramePr>
        <p:xfrm>
          <a:off x="1057300" y="1684138"/>
          <a:ext cx="9820275" cy="4754700"/>
        </p:xfrm>
        <a:graphic>
          <a:graphicData uri="http://schemas.openxmlformats.org/drawingml/2006/table">
            <a:tbl>
              <a:tblPr>
                <a:noFill/>
                <a:tableStyleId>{AC27DA18-00B8-4008-B6D0-8B4A93389148}</a:tableStyleId>
              </a:tblPr>
              <a:tblGrid>
                <a:gridCol w="3413625"/>
                <a:gridCol w="6406650"/>
              </a:tblGrid>
              <a:tr h="363450">
                <a:tc gridSpan="2">
                  <a:txBody>
                    <a:bodyPr/>
                    <a:lstStyle/>
                    <a:p>
                      <a:pPr marL="0" lvl="0" indent="0" algn="l" rtl="0">
                        <a:spcBef>
                          <a:spcPts val="0"/>
                        </a:spcBef>
                        <a:spcAft>
                          <a:spcPts val="0"/>
                        </a:spcAft>
                        <a:buNone/>
                      </a:pPr>
                      <a:r>
                        <a:rPr lang="fr-FR" sz="2000" b="1">
                          <a:solidFill>
                            <a:srgbClr val="3C582D"/>
                          </a:solidFill>
                          <a:latin typeface="Calibri"/>
                          <a:ea typeface="Calibri"/>
                          <a:cs typeface="Calibri"/>
                          <a:sym typeface="Calibri"/>
                        </a:rPr>
                        <a:t>Projet</a:t>
                      </a:r>
                      <a:endParaRPr sz="2000" b="1">
                        <a:solidFill>
                          <a:srgbClr val="3C582D"/>
                        </a:solidFill>
                        <a:latin typeface="Calibri"/>
                        <a:ea typeface="Calibri"/>
                        <a:cs typeface="Calibri"/>
                        <a:sym typeface="Calibri"/>
                      </a:endParaRPr>
                    </a:p>
                  </a:txBody>
                  <a:tcPr marL="91425" marR="91425" marT="91425" marB="91425">
                    <a:lnL w="9525" cap="flat" cmpd="sng">
                      <a:solidFill>
                        <a:srgbClr val="3C582D"/>
                      </a:solidFill>
                      <a:prstDash val="solid"/>
                      <a:round/>
                      <a:headEnd type="none" w="sm" len="sm"/>
                      <a:tailEnd type="none" w="sm" len="sm"/>
                    </a:lnL>
                    <a:lnR w="9525" cap="flat" cmpd="sng">
                      <a:solidFill>
                        <a:srgbClr val="3C582D"/>
                      </a:solidFill>
                      <a:prstDash val="solid"/>
                      <a:round/>
                      <a:headEnd type="none" w="sm" len="sm"/>
                      <a:tailEnd type="none" w="sm" len="sm"/>
                    </a:lnR>
                    <a:lnT w="9525" cap="flat" cmpd="sng">
                      <a:solidFill>
                        <a:srgbClr val="3C582D"/>
                      </a:solidFill>
                      <a:prstDash val="solid"/>
                      <a:round/>
                      <a:headEnd type="none" w="sm" len="sm"/>
                      <a:tailEnd type="none" w="sm" len="sm"/>
                    </a:lnT>
                    <a:lnB w="9525" cap="flat" cmpd="sng">
                      <a:solidFill>
                        <a:srgbClr val="3C582D"/>
                      </a:solidFill>
                      <a:prstDash val="solid"/>
                      <a:round/>
                      <a:headEnd type="none" w="sm" len="sm"/>
                      <a:tailEnd type="none" w="sm" len="sm"/>
                    </a:lnB>
                  </a:tcPr>
                </a:tc>
                <a:tc hMerge="1">
                  <a:txBody>
                    <a:bodyPr/>
                    <a:lstStyle/>
                    <a:p>
                      <a:endParaRPr lang="fr-FR"/>
                    </a:p>
                  </a:txBody>
                  <a:tcPr/>
                </a:tc>
              </a:tr>
              <a:tr h="590625">
                <a:tc>
                  <a:txBody>
                    <a:bodyPr/>
                    <a:lstStyle/>
                    <a:p>
                      <a:pPr marL="0" lvl="0" indent="0" algn="l" rtl="0">
                        <a:spcBef>
                          <a:spcPts val="0"/>
                        </a:spcBef>
                        <a:spcAft>
                          <a:spcPts val="0"/>
                        </a:spcAft>
                        <a:buNone/>
                      </a:pPr>
                      <a:r>
                        <a:rPr lang="fr-FR" sz="2000">
                          <a:solidFill>
                            <a:srgbClr val="3C582D"/>
                          </a:solidFill>
                          <a:latin typeface="Calibri"/>
                          <a:ea typeface="Calibri"/>
                          <a:cs typeface="Calibri"/>
                          <a:sym typeface="Calibri"/>
                        </a:rPr>
                        <a:t>Responsable du projet</a:t>
                      </a:r>
                      <a:endParaRPr sz="2000">
                        <a:solidFill>
                          <a:srgbClr val="3C582D"/>
                        </a:solidFill>
                        <a:latin typeface="Calibri"/>
                        <a:ea typeface="Calibri"/>
                        <a:cs typeface="Calibri"/>
                        <a:sym typeface="Calibri"/>
                      </a:endParaRPr>
                    </a:p>
                  </a:txBody>
                  <a:tcPr marL="91425" marR="91425" marT="91425" marB="91425">
                    <a:lnL w="9525" cap="flat" cmpd="sng">
                      <a:solidFill>
                        <a:srgbClr val="3C582D"/>
                      </a:solidFill>
                      <a:prstDash val="solid"/>
                      <a:round/>
                      <a:headEnd type="none" w="sm" len="sm"/>
                      <a:tailEnd type="none" w="sm" len="sm"/>
                    </a:lnL>
                    <a:lnR w="9525" cap="flat" cmpd="sng">
                      <a:solidFill>
                        <a:srgbClr val="3C582D"/>
                      </a:solidFill>
                      <a:prstDash val="solid"/>
                      <a:round/>
                      <a:headEnd type="none" w="sm" len="sm"/>
                      <a:tailEnd type="none" w="sm" len="sm"/>
                    </a:lnR>
                    <a:lnT w="9525" cap="flat" cmpd="sng">
                      <a:solidFill>
                        <a:srgbClr val="3C582D"/>
                      </a:solidFill>
                      <a:prstDash val="solid"/>
                      <a:round/>
                      <a:headEnd type="none" w="sm" len="sm"/>
                      <a:tailEnd type="none" w="sm" len="sm"/>
                    </a:lnT>
                    <a:lnB w="9525" cap="flat" cmpd="sng">
                      <a:solidFill>
                        <a:srgbClr val="3C582D"/>
                      </a:solidFill>
                      <a:prstDash val="solid"/>
                      <a:round/>
                      <a:headEnd type="none" w="sm" len="sm"/>
                      <a:tailEnd type="none" w="sm" len="sm"/>
                    </a:lnB>
                  </a:tcPr>
                </a:tc>
                <a:tc>
                  <a:txBody>
                    <a:bodyPr/>
                    <a:lstStyle/>
                    <a:p>
                      <a:pPr marL="0" lvl="0" indent="0" algn="l" rtl="0">
                        <a:spcBef>
                          <a:spcPts val="0"/>
                        </a:spcBef>
                        <a:spcAft>
                          <a:spcPts val="0"/>
                        </a:spcAft>
                        <a:buNone/>
                      </a:pPr>
                      <a:r>
                        <a:rPr lang="fr-FR" sz="2000">
                          <a:solidFill>
                            <a:srgbClr val="3C582D"/>
                          </a:solidFill>
                          <a:latin typeface="Calibri"/>
                          <a:ea typeface="Calibri"/>
                          <a:cs typeface="Calibri"/>
                          <a:sym typeface="Calibri"/>
                        </a:rPr>
                        <a:t>Assure la bonne exécution des activités du projet et la communication</a:t>
                      </a:r>
                      <a:endParaRPr sz="2000">
                        <a:solidFill>
                          <a:srgbClr val="3C582D"/>
                        </a:solidFill>
                        <a:latin typeface="Calibri"/>
                        <a:ea typeface="Calibri"/>
                        <a:cs typeface="Calibri"/>
                        <a:sym typeface="Calibri"/>
                      </a:endParaRPr>
                    </a:p>
                  </a:txBody>
                  <a:tcPr marL="91425" marR="91425" marT="91425" marB="91425">
                    <a:lnL w="9525" cap="flat" cmpd="sng">
                      <a:solidFill>
                        <a:srgbClr val="3C582D"/>
                      </a:solidFill>
                      <a:prstDash val="solid"/>
                      <a:round/>
                      <a:headEnd type="none" w="sm" len="sm"/>
                      <a:tailEnd type="none" w="sm" len="sm"/>
                    </a:lnL>
                    <a:lnR w="9525" cap="flat" cmpd="sng">
                      <a:solidFill>
                        <a:srgbClr val="3C582D"/>
                      </a:solidFill>
                      <a:prstDash val="solid"/>
                      <a:round/>
                      <a:headEnd type="none" w="sm" len="sm"/>
                      <a:tailEnd type="none" w="sm" len="sm"/>
                    </a:lnR>
                    <a:lnT w="9525" cap="flat" cmpd="sng">
                      <a:solidFill>
                        <a:srgbClr val="3C582D"/>
                      </a:solidFill>
                      <a:prstDash val="solid"/>
                      <a:round/>
                      <a:headEnd type="none" w="sm" len="sm"/>
                      <a:tailEnd type="none" w="sm" len="sm"/>
                    </a:lnT>
                    <a:lnB w="9525" cap="flat" cmpd="sng">
                      <a:solidFill>
                        <a:srgbClr val="3C582D"/>
                      </a:solidFill>
                      <a:prstDash val="solid"/>
                      <a:round/>
                      <a:headEnd type="none" w="sm" len="sm"/>
                      <a:tailEnd type="none" w="sm" len="sm"/>
                    </a:lnB>
                  </a:tcPr>
                </a:tc>
              </a:tr>
              <a:tr h="363450">
                <a:tc gridSpan="2">
                  <a:txBody>
                    <a:bodyPr/>
                    <a:lstStyle/>
                    <a:p>
                      <a:pPr marL="0" lvl="0" indent="0" algn="l" rtl="0">
                        <a:spcBef>
                          <a:spcPts val="0"/>
                        </a:spcBef>
                        <a:spcAft>
                          <a:spcPts val="0"/>
                        </a:spcAft>
                        <a:buNone/>
                      </a:pPr>
                      <a:r>
                        <a:rPr lang="fr-FR" sz="2000" b="1">
                          <a:solidFill>
                            <a:srgbClr val="3C582D"/>
                          </a:solidFill>
                          <a:latin typeface="Calibri"/>
                          <a:ea typeface="Calibri"/>
                          <a:cs typeface="Calibri"/>
                          <a:sym typeface="Calibri"/>
                        </a:rPr>
                        <a:t>Équipe  terrain</a:t>
                      </a:r>
                      <a:endParaRPr sz="2000" b="1">
                        <a:solidFill>
                          <a:srgbClr val="3C582D"/>
                        </a:solidFill>
                        <a:latin typeface="Calibri"/>
                        <a:ea typeface="Calibri"/>
                        <a:cs typeface="Calibri"/>
                        <a:sym typeface="Calibri"/>
                      </a:endParaRPr>
                    </a:p>
                  </a:txBody>
                  <a:tcPr marL="91425" marR="91425" marT="91425" marB="91425">
                    <a:lnL w="9525" cap="flat" cmpd="sng">
                      <a:solidFill>
                        <a:srgbClr val="3C582D"/>
                      </a:solidFill>
                      <a:prstDash val="solid"/>
                      <a:round/>
                      <a:headEnd type="none" w="sm" len="sm"/>
                      <a:tailEnd type="none" w="sm" len="sm"/>
                    </a:lnL>
                    <a:lnR w="9525" cap="flat" cmpd="sng">
                      <a:solidFill>
                        <a:srgbClr val="3C582D"/>
                      </a:solidFill>
                      <a:prstDash val="solid"/>
                      <a:round/>
                      <a:headEnd type="none" w="sm" len="sm"/>
                      <a:tailEnd type="none" w="sm" len="sm"/>
                    </a:lnR>
                    <a:lnT w="9525" cap="flat" cmpd="sng">
                      <a:solidFill>
                        <a:srgbClr val="3C582D"/>
                      </a:solidFill>
                      <a:prstDash val="solid"/>
                      <a:round/>
                      <a:headEnd type="none" w="sm" len="sm"/>
                      <a:tailEnd type="none" w="sm" len="sm"/>
                    </a:lnT>
                    <a:lnB w="9525" cap="flat" cmpd="sng">
                      <a:solidFill>
                        <a:srgbClr val="3C582D"/>
                      </a:solidFill>
                      <a:prstDash val="solid"/>
                      <a:round/>
                      <a:headEnd type="none" w="sm" len="sm"/>
                      <a:tailEnd type="none" w="sm" len="sm"/>
                    </a:lnB>
                  </a:tcPr>
                </a:tc>
                <a:tc hMerge="1">
                  <a:txBody>
                    <a:bodyPr/>
                    <a:lstStyle/>
                    <a:p>
                      <a:endParaRPr lang="fr-FR"/>
                    </a:p>
                  </a:txBody>
                  <a:tcPr/>
                </a:tc>
              </a:tr>
              <a:tr h="817800">
                <a:tc>
                  <a:txBody>
                    <a:bodyPr/>
                    <a:lstStyle/>
                    <a:p>
                      <a:pPr marL="0" lvl="0" indent="0" algn="l" rtl="0">
                        <a:spcBef>
                          <a:spcPts val="0"/>
                        </a:spcBef>
                        <a:spcAft>
                          <a:spcPts val="0"/>
                        </a:spcAft>
                        <a:buNone/>
                      </a:pPr>
                      <a:r>
                        <a:rPr lang="fr-FR" sz="2000">
                          <a:solidFill>
                            <a:srgbClr val="3C582D"/>
                          </a:solidFill>
                          <a:latin typeface="Calibri"/>
                          <a:ea typeface="Calibri"/>
                          <a:cs typeface="Calibri"/>
                          <a:sym typeface="Calibri"/>
                        </a:rPr>
                        <a:t>Un technicien pilote de drone</a:t>
                      </a:r>
                      <a:endParaRPr sz="2000">
                        <a:solidFill>
                          <a:srgbClr val="3C582D"/>
                        </a:solidFill>
                        <a:latin typeface="Calibri"/>
                        <a:ea typeface="Calibri"/>
                        <a:cs typeface="Calibri"/>
                        <a:sym typeface="Calibri"/>
                      </a:endParaRPr>
                    </a:p>
                    <a:p>
                      <a:pPr marL="0" lvl="0" indent="0" algn="l" rtl="0">
                        <a:spcBef>
                          <a:spcPts val="0"/>
                        </a:spcBef>
                        <a:spcAft>
                          <a:spcPts val="0"/>
                        </a:spcAft>
                        <a:buNone/>
                      </a:pPr>
                      <a:r>
                        <a:rPr lang="fr-FR" sz="2000">
                          <a:solidFill>
                            <a:srgbClr val="3C582D"/>
                          </a:solidFill>
                          <a:latin typeface="Calibri"/>
                          <a:ea typeface="Calibri"/>
                          <a:cs typeface="Calibri"/>
                          <a:sym typeface="Calibri"/>
                        </a:rPr>
                        <a:t>Il sera assisté par un des autres membres de l’équipe</a:t>
                      </a:r>
                      <a:endParaRPr sz="2000">
                        <a:solidFill>
                          <a:srgbClr val="3C582D"/>
                        </a:solidFill>
                        <a:latin typeface="Calibri"/>
                        <a:ea typeface="Calibri"/>
                        <a:cs typeface="Calibri"/>
                        <a:sym typeface="Calibri"/>
                      </a:endParaRPr>
                    </a:p>
                    <a:p>
                      <a:pPr marL="0" lvl="0" indent="0" algn="l" rtl="0">
                        <a:spcBef>
                          <a:spcPts val="0"/>
                        </a:spcBef>
                        <a:spcAft>
                          <a:spcPts val="0"/>
                        </a:spcAft>
                        <a:buNone/>
                      </a:pPr>
                      <a:r>
                        <a:rPr lang="fr-FR" sz="2000">
                          <a:solidFill>
                            <a:srgbClr val="3C582D"/>
                          </a:solidFill>
                          <a:latin typeface="Calibri"/>
                          <a:ea typeface="Calibri"/>
                          <a:cs typeface="Calibri"/>
                          <a:sym typeface="Calibri"/>
                        </a:rPr>
                        <a:t>Un ouvrier et un technicien sont en charge des trous</a:t>
                      </a:r>
                      <a:endParaRPr sz="2000">
                        <a:solidFill>
                          <a:srgbClr val="3C582D"/>
                        </a:solidFill>
                        <a:latin typeface="Calibri"/>
                        <a:ea typeface="Calibri"/>
                        <a:cs typeface="Calibri"/>
                        <a:sym typeface="Calibri"/>
                      </a:endParaRPr>
                    </a:p>
                  </a:txBody>
                  <a:tcPr marL="91425" marR="91425" marT="91425" marB="91425">
                    <a:lnL w="9525" cap="flat" cmpd="sng">
                      <a:solidFill>
                        <a:srgbClr val="3C582D"/>
                      </a:solidFill>
                      <a:prstDash val="solid"/>
                      <a:round/>
                      <a:headEnd type="none" w="sm" len="sm"/>
                      <a:tailEnd type="none" w="sm" len="sm"/>
                    </a:lnL>
                    <a:lnR w="9525" cap="flat" cmpd="sng">
                      <a:solidFill>
                        <a:srgbClr val="3C582D"/>
                      </a:solidFill>
                      <a:prstDash val="solid"/>
                      <a:round/>
                      <a:headEnd type="none" w="sm" len="sm"/>
                      <a:tailEnd type="none" w="sm" len="sm"/>
                    </a:lnR>
                    <a:lnT w="9525" cap="flat" cmpd="sng">
                      <a:solidFill>
                        <a:srgbClr val="3C582D"/>
                      </a:solidFill>
                      <a:prstDash val="solid"/>
                      <a:round/>
                      <a:headEnd type="none" w="sm" len="sm"/>
                      <a:tailEnd type="none" w="sm" len="sm"/>
                    </a:lnT>
                    <a:lnB w="9525" cap="flat" cmpd="sng">
                      <a:solidFill>
                        <a:srgbClr val="3C582D"/>
                      </a:solidFill>
                      <a:prstDash val="solid"/>
                      <a:round/>
                      <a:headEnd type="none" w="sm" len="sm"/>
                      <a:tailEnd type="none" w="sm" len="sm"/>
                    </a:lnB>
                  </a:tcPr>
                </a:tc>
                <a:tc>
                  <a:txBody>
                    <a:bodyPr/>
                    <a:lstStyle/>
                    <a:p>
                      <a:pPr marL="0" lvl="0" indent="0" algn="l" rtl="0">
                        <a:spcBef>
                          <a:spcPts val="0"/>
                        </a:spcBef>
                        <a:spcAft>
                          <a:spcPts val="0"/>
                        </a:spcAft>
                        <a:buNone/>
                      </a:pPr>
                      <a:r>
                        <a:rPr lang="fr-FR" sz="2000">
                          <a:solidFill>
                            <a:srgbClr val="3C582D"/>
                          </a:solidFill>
                          <a:latin typeface="Calibri"/>
                          <a:ea typeface="Calibri"/>
                          <a:cs typeface="Calibri"/>
                          <a:sym typeface="Calibri"/>
                        </a:rPr>
                        <a:t>Responsable du matériel</a:t>
                      </a:r>
                      <a:endParaRPr sz="2000">
                        <a:solidFill>
                          <a:srgbClr val="3C582D"/>
                        </a:solidFill>
                        <a:latin typeface="Calibri"/>
                        <a:ea typeface="Calibri"/>
                        <a:cs typeface="Calibri"/>
                        <a:sym typeface="Calibri"/>
                      </a:endParaRPr>
                    </a:p>
                    <a:p>
                      <a:pPr marL="0" lvl="0" indent="0" algn="l" rtl="0">
                        <a:spcBef>
                          <a:spcPts val="0"/>
                        </a:spcBef>
                        <a:spcAft>
                          <a:spcPts val="0"/>
                        </a:spcAft>
                        <a:buNone/>
                      </a:pPr>
                      <a:r>
                        <a:rPr lang="fr-FR" sz="2000">
                          <a:solidFill>
                            <a:srgbClr val="3C582D"/>
                          </a:solidFill>
                          <a:latin typeface="Calibri"/>
                          <a:ea typeface="Calibri"/>
                          <a:cs typeface="Calibri"/>
                          <a:sym typeface="Calibri"/>
                        </a:rPr>
                        <a:t>Pilotage du drone</a:t>
                      </a:r>
                      <a:endParaRPr sz="2000">
                        <a:solidFill>
                          <a:srgbClr val="3C582D"/>
                        </a:solidFill>
                        <a:latin typeface="Calibri"/>
                        <a:ea typeface="Calibri"/>
                        <a:cs typeface="Calibri"/>
                        <a:sym typeface="Calibri"/>
                      </a:endParaRPr>
                    </a:p>
                    <a:p>
                      <a:pPr marL="0" lvl="0" indent="0" algn="l" rtl="0">
                        <a:spcBef>
                          <a:spcPts val="0"/>
                        </a:spcBef>
                        <a:spcAft>
                          <a:spcPts val="0"/>
                        </a:spcAft>
                        <a:buNone/>
                      </a:pPr>
                      <a:r>
                        <a:rPr lang="fr-FR" sz="2000">
                          <a:solidFill>
                            <a:srgbClr val="3C582D"/>
                          </a:solidFill>
                          <a:latin typeface="Calibri"/>
                          <a:ea typeface="Calibri"/>
                          <a:cs typeface="Calibri"/>
                          <a:sym typeface="Calibri"/>
                        </a:rPr>
                        <a:t>Prises des mesures - Radar et trous</a:t>
                      </a:r>
                      <a:endParaRPr sz="2000">
                        <a:solidFill>
                          <a:srgbClr val="3C582D"/>
                        </a:solidFill>
                        <a:latin typeface="Calibri"/>
                        <a:ea typeface="Calibri"/>
                        <a:cs typeface="Calibri"/>
                        <a:sym typeface="Calibri"/>
                      </a:endParaRPr>
                    </a:p>
                  </a:txBody>
                  <a:tcPr marL="91425" marR="91425" marT="91425" marB="91425">
                    <a:lnL w="9525" cap="flat" cmpd="sng">
                      <a:solidFill>
                        <a:srgbClr val="3C582D"/>
                      </a:solidFill>
                      <a:prstDash val="solid"/>
                      <a:round/>
                      <a:headEnd type="none" w="sm" len="sm"/>
                      <a:tailEnd type="none" w="sm" len="sm"/>
                    </a:lnL>
                    <a:lnR w="9525" cap="flat" cmpd="sng">
                      <a:solidFill>
                        <a:srgbClr val="3C582D"/>
                      </a:solidFill>
                      <a:prstDash val="solid"/>
                      <a:round/>
                      <a:headEnd type="none" w="sm" len="sm"/>
                      <a:tailEnd type="none" w="sm" len="sm"/>
                    </a:lnR>
                    <a:lnT w="9525" cap="flat" cmpd="sng">
                      <a:solidFill>
                        <a:srgbClr val="3C582D"/>
                      </a:solidFill>
                      <a:prstDash val="solid"/>
                      <a:round/>
                      <a:headEnd type="none" w="sm" len="sm"/>
                      <a:tailEnd type="none" w="sm" len="sm"/>
                    </a:lnT>
                    <a:lnB w="9525" cap="flat" cmpd="sng">
                      <a:solidFill>
                        <a:srgbClr val="3C582D"/>
                      </a:solidFill>
                      <a:prstDash val="solid"/>
                      <a:round/>
                      <a:headEnd type="none" w="sm" len="sm"/>
                      <a:tailEnd type="none" w="sm" len="sm"/>
                    </a:lnB>
                  </a:tcPr>
                </a:tc>
              </a:tr>
              <a:tr h="363450">
                <a:tc gridSpan="2">
                  <a:txBody>
                    <a:bodyPr/>
                    <a:lstStyle/>
                    <a:p>
                      <a:pPr marL="0" lvl="0" indent="0" algn="l" rtl="0">
                        <a:spcBef>
                          <a:spcPts val="0"/>
                        </a:spcBef>
                        <a:spcAft>
                          <a:spcPts val="0"/>
                        </a:spcAft>
                        <a:buNone/>
                      </a:pPr>
                      <a:r>
                        <a:rPr lang="fr-FR" sz="2000" b="1">
                          <a:solidFill>
                            <a:srgbClr val="3C582D"/>
                          </a:solidFill>
                          <a:latin typeface="Calibri"/>
                          <a:ea typeface="Calibri"/>
                          <a:cs typeface="Calibri"/>
                          <a:sym typeface="Calibri"/>
                        </a:rPr>
                        <a:t>Spécialistes</a:t>
                      </a:r>
                      <a:endParaRPr sz="2000" b="1">
                        <a:solidFill>
                          <a:srgbClr val="3C582D"/>
                        </a:solidFill>
                        <a:latin typeface="Calibri"/>
                        <a:ea typeface="Calibri"/>
                        <a:cs typeface="Calibri"/>
                        <a:sym typeface="Calibri"/>
                      </a:endParaRPr>
                    </a:p>
                  </a:txBody>
                  <a:tcPr marL="91425" marR="91425" marT="91425" marB="91425">
                    <a:lnL w="9525" cap="flat" cmpd="sng">
                      <a:solidFill>
                        <a:srgbClr val="3C582D"/>
                      </a:solidFill>
                      <a:prstDash val="solid"/>
                      <a:round/>
                      <a:headEnd type="none" w="sm" len="sm"/>
                      <a:tailEnd type="none" w="sm" len="sm"/>
                    </a:lnL>
                    <a:lnR w="9525" cap="flat" cmpd="sng">
                      <a:solidFill>
                        <a:srgbClr val="3C582D"/>
                      </a:solidFill>
                      <a:prstDash val="solid"/>
                      <a:round/>
                      <a:headEnd type="none" w="sm" len="sm"/>
                      <a:tailEnd type="none" w="sm" len="sm"/>
                    </a:lnR>
                    <a:lnT w="9525" cap="flat" cmpd="sng">
                      <a:solidFill>
                        <a:srgbClr val="3C582D"/>
                      </a:solidFill>
                      <a:prstDash val="solid"/>
                      <a:round/>
                      <a:headEnd type="none" w="sm" len="sm"/>
                      <a:tailEnd type="none" w="sm" len="sm"/>
                    </a:lnT>
                    <a:lnB w="9525" cap="flat" cmpd="sng">
                      <a:solidFill>
                        <a:srgbClr val="3C582D"/>
                      </a:solidFill>
                      <a:prstDash val="solid"/>
                      <a:round/>
                      <a:headEnd type="none" w="sm" len="sm"/>
                      <a:tailEnd type="none" w="sm" len="sm"/>
                    </a:lnB>
                  </a:tcPr>
                </a:tc>
                <a:tc hMerge="1">
                  <a:txBody>
                    <a:bodyPr/>
                    <a:lstStyle/>
                    <a:p>
                      <a:endParaRPr lang="fr-FR"/>
                    </a:p>
                  </a:txBody>
                  <a:tcPr/>
                </a:tc>
              </a:tr>
              <a:tr h="590625">
                <a:tc>
                  <a:txBody>
                    <a:bodyPr/>
                    <a:lstStyle/>
                    <a:p>
                      <a:pPr marL="0" lvl="0" indent="0" algn="l" rtl="0">
                        <a:spcBef>
                          <a:spcPts val="0"/>
                        </a:spcBef>
                        <a:spcAft>
                          <a:spcPts val="0"/>
                        </a:spcAft>
                        <a:buNone/>
                      </a:pPr>
                      <a:r>
                        <a:rPr lang="fr-FR" sz="2000">
                          <a:solidFill>
                            <a:srgbClr val="3C582D"/>
                          </a:solidFill>
                          <a:latin typeface="Calibri"/>
                          <a:ea typeface="Calibri"/>
                          <a:cs typeface="Calibri"/>
                          <a:sym typeface="Calibri"/>
                        </a:rPr>
                        <a:t>Un spécialiste senior</a:t>
                      </a:r>
                      <a:endParaRPr sz="2000">
                        <a:solidFill>
                          <a:srgbClr val="3C582D"/>
                        </a:solidFill>
                        <a:latin typeface="Calibri"/>
                        <a:ea typeface="Calibri"/>
                        <a:cs typeface="Calibri"/>
                        <a:sym typeface="Calibri"/>
                      </a:endParaRPr>
                    </a:p>
                    <a:p>
                      <a:pPr marL="0" lvl="0" indent="0" algn="l" rtl="0">
                        <a:spcBef>
                          <a:spcPts val="0"/>
                        </a:spcBef>
                        <a:spcAft>
                          <a:spcPts val="0"/>
                        </a:spcAft>
                        <a:buNone/>
                      </a:pPr>
                      <a:r>
                        <a:rPr lang="fr-FR" sz="2000">
                          <a:solidFill>
                            <a:srgbClr val="3C582D"/>
                          </a:solidFill>
                          <a:latin typeface="Calibri"/>
                          <a:ea typeface="Calibri"/>
                          <a:cs typeface="Calibri"/>
                          <a:sym typeface="Calibri"/>
                        </a:rPr>
                        <a:t>Un spécialiste junior</a:t>
                      </a:r>
                      <a:endParaRPr sz="2000">
                        <a:solidFill>
                          <a:srgbClr val="3C582D"/>
                        </a:solidFill>
                        <a:latin typeface="Calibri"/>
                        <a:ea typeface="Calibri"/>
                        <a:cs typeface="Calibri"/>
                        <a:sym typeface="Calibri"/>
                      </a:endParaRPr>
                    </a:p>
                  </a:txBody>
                  <a:tcPr marL="91425" marR="91425" marT="91425" marB="91425">
                    <a:lnL w="9525" cap="flat" cmpd="sng">
                      <a:solidFill>
                        <a:srgbClr val="3C582D"/>
                      </a:solidFill>
                      <a:prstDash val="solid"/>
                      <a:round/>
                      <a:headEnd type="none" w="sm" len="sm"/>
                      <a:tailEnd type="none" w="sm" len="sm"/>
                    </a:lnL>
                    <a:lnR w="9525" cap="flat" cmpd="sng">
                      <a:solidFill>
                        <a:srgbClr val="3C582D"/>
                      </a:solidFill>
                      <a:prstDash val="solid"/>
                      <a:round/>
                      <a:headEnd type="none" w="sm" len="sm"/>
                      <a:tailEnd type="none" w="sm" len="sm"/>
                    </a:lnR>
                    <a:lnT w="9525" cap="flat" cmpd="sng">
                      <a:solidFill>
                        <a:srgbClr val="3C582D"/>
                      </a:solidFill>
                      <a:prstDash val="solid"/>
                      <a:round/>
                      <a:headEnd type="none" w="sm" len="sm"/>
                      <a:tailEnd type="none" w="sm" len="sm"/>
                    </a:lnT>
                    <a:lnB w="9525" cap="flat" cmpd="sng">
                      <a:solidFill>
                        <a:srgbClr val="3C582D"/>
                      </a:solidFill>
                      <a:prstDash val="solid"/>
                      <a:round/>
                      <a:headEnd type="none" w="sm" len="sm"/>
                      <a:tailEnd type="none" w="sm" len="sm"/>
                    </a:lnB>
                  </a:tcPr>
                </a:tc>
                <a:tc>
                  <a:txBody>
                    <a:bodyPr/>
                    <a:lstStyle/>
                    <a:p>
                      <a:pPr marL="0" lvl="0" indent="0" algn="l" rtl="0">
                        <a:spcBef>
                          <a:spcPts val="0"/>
                        </a:spcBef>
                        <a:spcAft>
                          <a:spcPts val="0"/>
                        </a:spcAft>
                        <a:buNone/>
                      </a:pPr>
                      <a:r>
                        <a:rPr lang="fr-FR" sz="2000">
                          <a:solidFill>
                            <a:srgbClr val="3C582D"/>
                          </a:solidFill>
                          <a:latin typeface="Calibri"/>
                          <a:ea typeface="Calibri"/>
                          <a:cs typeface="Calibri"/>
                          <a:sym typeface="Calibri"/>
                        </a:rPr>
                        <a:t>Responsables des traitements </a:t>
                      </a:r>
                      <a:endParaRPr sz="2000">
                        <a:solidFill>
                          <a:srgbClr val="3C582D"/>
                        </a:solidFill>
                        <a:latin typeface="Calibri"/>
                        <a:ea typeface="Calibri"/>
                        <a:cs typeface="Calibri"/>
                        <a:sym typeface="Calibri"/>
                      </a:endParaRPr>
                    </a:p>
                    <a:p>
                      <a:pPr marL="0" lvl="0" indent="0" algn="l" rtl="0">
                        <a:spcBef>
                          <a:spcPts val="0"/>
                        </a:spcBef>
                        <a:spcAft>
                          <a:spcPts val="0"/>
                        </a:spcAft>
                        <a:buNone/>
                      </a:pPr>
                      <a:r>
                        <a:rPr lang="fr-FR" sz="2000">
                          <a:solidFill>
                            <a:srgbClr val="3C582D"/>
                          </a:solidFill>
                          <a:latin typeface="Calibri"/>
                          <a:ea typeface="Calibri"/>
                          <a:cs typeface="Calibri"/>
                          <a:sym typeface="Calibri"/>
                        </a:rPr>
                        <a:t>Mise à jour de la carte Web</a:t>
                      </a:r>
                      <a:endParaRPr sz="2000">
                        <a:solidFill>
                          <a:srgbClr val="3C582D"/>
                        </a:solidFill>
                        <a:latin typeface="Calibri"/>
                        <a:ea typeface="Calibri"/>
                        <a:cs typeface="Calibri"/>
                        <a:sym typeface="Calibri"/>
                      </a:endParaRPr>
                    </a:p>
                  </a:txBody>
                  <a:tcPr marL="91425" marR="91425" marT="91425" marB="91425">
                    <a:lnL w="9525" cap="flat" cmpd="sng">
                      <a:solidFill>
                        <a:srgbClr val="3C582D"/>
                      </a:solidFill>
                      <a:prstDash val="solid"/>
                      <a:round/>
                      <a:headEnd type="none" w="sm" len="sm"/>
                      <a:tailEnd type="none" w="sm" len="sm"/>
                    </a:lnL>
                    <a:lnR w="9525" cap="flat" cmpd="sng">
                      <a:solidFill>
                        <a:srgbClr val="3C582D"/>
                      </a:solidFill>
                      <a:prstDash val="solid"/>
                      <a:round/>
                      <a:headEnd type="none" w="sm" len="sm"/>
                      <a:tailEnd type="none" w="sm" len="sm"/>
                    </a:lnR>
                    <a:lnT w="9525" cap="flat" cmpd="sng">
                      <a:solidFill>
                        <a:srgbClr val="3C582D"/>
                      </a:solidFill>
                      <a:prstDash val="solid"/>
                      <a:round/>
                      <a:headEnd type="none" w="sm" len="sm"/>
                      <a:tailEnd type="none" w="sm" len="sm"/>
                    </a:lnT>
                    <a:lnB w="9525" cap="flat" cmpd="sng">
                      <a:solidFill>
                        <a:srgbClr val="3C582D"/>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p:nvPr/>
        </p:nvSpPr>
        <p:spPr>
          <a:xfrm>
            <a:off x="-177450" y="407166"/>
            <a:ext cx="12525880" cy="927647"/>
          </a:xfrm>
          <a:prstGeom prst="roundRect">
            <a:avLst>
              <a:gd name="adj" fmla="val 16667"/>
            </a:avLst>
          </a:prstGeom>
          <a:solidFill>
            <a:srgbClr val="87A045">
              <a:alpha val="80000"/>
            </a:srgbClr>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8" name="Google Shape;258;p30"/>
          <p:cNvSpPr txBox="1"/>
          <p:nvPr/>
        </p:nvSpPr>
        <p:spPr>
          <a:xfrm>
            <a:off x="156429" y="615887"/>
            <a:ext cx="12035571" cy="541174"/>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a:solidFill>
                  <a:schemeClr val="lt1"/>
                </a:solidFill>
                <a:latin typeface="Calibri"/>
                <a:ea typeface="Calibri"/>
                <a:cs typeface="Calibri"/>
                <a:sym typeface="Calibri"/>
              </a:rPr>
              <a:t>Ressources financières</a:t>
            </a:r>
            <a:endParaRPr sz="3200" b="1" i="0" u="none" strike="noStrike" cap="none">
              <a:solidFill>
                <a:schemeClr val="lt1"/>
              </a:solidFill>
              <a:latin typeface="Calibri"/>
              <a:ea typeface="Calibri"/>
              <a:cs typeface="Calibri"/>
              <a:sym typeface="Calibri"/>
            </a:endParaRPr>
          </a:p>
        </p:txBody>
      </p:sp>
      <p:sp>
        <p:nvSpPr>
          <p:cNvPr id="259" name="Google Shape;25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a:t>
            </a:fld>
            <a:endParaRPr/>
          </a:p>
        </p:txBody>
      </p:sp>
      <p:graphicFrame>
        <p:nvGraphicFramePr>
          <p:cNvPr id="260" name="Google Shape;260;p30"/>
          <p:cNvGraphicFramePr/>
          <p:nvPr>
            <p:extLst>
              <p:ext uri="{D42A27DB-BD31-4B8C-83A1-F6EECF244321}">
                <p14:modId xmlns:p14="http://schemas.microsoft.com/office/powerpoint/2010/main" val="3041190669"/>
              </p:ext>
            </p:extLst>
          </p:nvPr>
        </p:nvGraphicFramePr>
        <p:xfrm>
          <a:off x="1709894" y="2189739"/>
          <a:ext cx="8778594" cy="2175365"/>
        </p:xfrm>
        <a:graphic>
          <a:graphicData uri="http://schemas.openxmlformats.org/drawingml/2006/table">
            <a:tbl>
              <a:tblPr firstRow="1" firstCol="1" bandRow="1">
                <a:noFill/>
                <a:tableStyleId>{B6F64FC6-49EA-47CC-9F13-EF6E84F50987}</a:tableStyleId>
              </a:tblPr>
              <a:tblGrid>
                <a:gridCol w="3377994"/>
                <a:gridCol w="1368152"/>
                <a:gridCol w="2664296"/>
                <a:gridCol w="1368152"/>
              </a:tblGrid>
              <a:tr h="545650">
                <a:tc>
                  <a:txBody>
                    <a:bodyPr/>
                    <a:lstStyle/>
                    <a:p>
                      <a:pPr marL="0" marR="0" lvl="0" indent="0" algn="just" rtl="0">
                        <a:lnSpc>
                          <a:spcPct val="150000"/>
                        </a:lnSpc>
                        <a:spcBef>
                          <a:spcPts val="0"/>
                        </a:spcBef>
                        <a:spcAft>
                          <a:spcPts val="0"/>
                        </a:spcAft>
                        <a:buNone/>
                      </a:pPr>
                      <a:endParaRPr sz="22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None/>
                      </a:pPr>
                      <a:r>
                        <a:rPr lang="fr-FR" sz="2200" u="none" strike="noStrike" cap="none"/>
                        <a:t>Total</a:t>
                      </a:r>
                      <a:endParaRPr sz="2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None/>
                      </a:pPr>
                      <a:r>
                        <a:rPr lang="fr-FR" sz="2200" u="none" strike="noStrike" cap="none"/>
                        <a:t>Ressources Humaines</a:t>
                      </a:r>
                      <a:endParaRPr sz="2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None/>
                      </a:pPr>
                      <a:r>
                        <a:rPr lang="fr-FR" sz="2200" u="none" strike="noStrike" cap="none" dirty="0"/>
                        <a:t>Matériel</a:t>
                      </a:r>
                      <a:endParaRPr sz="2200" u="none" strike="noStrike" cap="none" dirty="0">
                        <a:latin typeface="Times New Roman"/>
                        <a:ea typeface="Times New Roman"/>
                        <a:cs typeface="Times New Roman"/>
                        <a:sym typeface="Times New Roman"/>
                      </a:endParaRPr>
                    </a:p>
                  </a:txBody>
                  <a:tcPr marL="68575" marR="68575" marT="0" marB="0"/>
                </a:tc>
              </a:tr>
              <a:tr h="382150">
                <a:tc>
                  <a:txBody>
                    <a:bodyPr/>
                    <a:lstStyle/>
                    <a:p>
                      <a:pPr marL="0" marR="0" lvl="0" indent="0" algn="just" rtl="0">
                        <a:lnSpc>
                          <a:spcPct val="150000"/>
                        </a:lnSpc>
                        <a:spcBef>
                          <a:spcPts val="0"/>
                        </a:spcBef>
                        <a:spcAft>
                          <a:spcPts val="0"/>
                        </a:spcAft>
                        <a:buNone/>
                      </a:pPr>
                      <a:r>
                        <a:rPr lang="fr-FR" sz="2200" u="none" strike="noStrike" cap="none"/>
                        <a:t>Gestion de projet</a:t>
                      </a:r>
                      <a:endParaRPr sz="2200" b="0" u="none" strike="noStrike" cap="none">
                        <a:latin typeface="Times New Roman"/>
                        <a:ea typeface="Times New Roman"/>
                        <a:cs typeface="Times New Roman"/>
                        <a:sym typeface="Times New Roman"/>
                      </a:endParaRPr>
                    </a:p>
                  </a:txBody>
                  <a:tcPr marL="68575" marR="68575" marT="0" marB="0">
                    <a:solidFill>
                      <a:srgbClr val="93A761">
                        <a:alpha val="20000"/>
                      </a:srgbClr>
                    </a:solidFill>
                  </a:tcPr>
                </a:tc>
                <a:tc>
                  <a:txBody>
                    <a:bodyPr/>
                    <a:lstStyle/>
                    <a:p>
                      <a:pPr marL="0" marR="0" lvl="0" indent="0" algn="r" rtl="0">
                        <a:lnSpc>
                          <a:spcPct val="150000"/>
                        </a:lnSpc>
                        <a:spcBef>
                          <a:spcPts val="0"/>
                        </a:spcBef>
                        <a:spcAft>
                          <a:spcPts val="0"/>
                        </a:spcAft>
                        <a:buSzPts val="1100"/>
                        <a:buNone/>
                      </a:pPr>
                      <a:r>
                        <a:rPr lang="fr-FR" sz="2200" dirty="0"/>
                        <a:t>$</a:t>
                      </a:r>
                      <a:r>
                        <a:rPr lang="fr-FR" sz="2200" dirty="0" smtClean="0"/>
                        <a:t>11,192</a:t>
                      </a:r>
                      <a:endParaRPr sz="2200" dirty="0"/>
                    </a:p>
                  </a:txBody>
                  <a:tcPr marL="68575" marR="68575" marT="0" marB="0">
                    <a:solidFill>
                      <a:srgbClr val="93A761">
                        <a:alpha val="20000"/>
                      </a:srgbClr>
                    </a:solidFill>
                  </a:tcPr>
                </a:tc>
                <a:tc>
                  <a:txBody>
                    <a:bodyPr/>
                    <a:lstStyle/>
                    <a:p>
                      <a:pPr marL="0" lvl="0" indent="0" algn="r" rtl="0">
                        <a:lnSpc>
                          <a:spcPct val="150000"/>
                        </a:lnSpc>
                        <a:spcBef>
                          <a:spcPts val="0"/>
                        </a:spcBef>
                        <a:spcAft>
                          <a:spcPts val="0"/>
                        </a:spcAft>
                        <a:buClr>
                          <a:schemeClr val="dk1"/>
                        </a:buClr>
                        <a:buSzPts val="1100"/>
                        <a:buFont typeface="Arial"/>
                        <a:buNone/>
                      </a:pPr>
                      <a:r>
                        <a:rPr lang="fr-FR" sz="2200" dirty="0"/>
                        <a:t>$</a:t>
                      </a:r>
                      <a:r>
                        <a:rPr lang="fr-FR" sz="2200" dirty="0" smtClean="0"/>
                        <a:t>11,192</a:t>
                      </a:r>
                      <a:endParaRPr sz="2200" u="none" strike="noStrike" cap="none" dirty="0">
                        <a:latin typeface="Times New Roman"/>
                        <a:ea typeface="Times New Roman"/>
                        <a:cs typeface="Times New Roman"/>
                        <a:sym typeface="Times New Roman"/>
                      </a:endParaRPr>
                    </a:p>
                  </a:txBody>
                  <a:tcPr marL="68575" marR="68575" marT="0" marB="0">
                    <a:solidFill>
                      <a:srgbClr val="93A761">
                        <a:alpha val="20000"/>
                      </a:srgbClr>
                    </a:solidFill>
                  </a:tcPr>
                </a:tc>
                <a:tc>
                  <a:txBody>
                    <a:bodyPr/>
                    <a:lstStyle/>
                    <a:p>
                      <a:pPr marL="0" marR="0" lvl="0" indent="0" algn="r" rtl="0">
                        <a:lnSpc>
                          <a:spcPct val="150000"/>
                        </a:lnSpc>
                        <a:spcBef>
                          <a:spcPts val="0"/>
                        </a:spcBef>
                        <a:spcAft>
                          <a:spcPts val="0"/>
                        </a:spcAft>
                        <a:buNone/>
                      </a:pPr>
                      <a:r>
                        <a:rPr lang="fr-FR" sz="2200"/>
                        <a:t>$</a:t>
                      </a:r>
                      <a:r>
                        <a:rPr lang="fr-FR" sz="2200" u="none" strike="noStrike" cap="none"/>
                        <a:t>0</a:t>
                      </a:r>
                      <a:endParaRPr sz="2200" u="none" strike="noStrike" cap="none">
                        <a:latin typeface="Times New Roman"/>
                        <a:ea typeface="Times New Roman"/>
                        <a:cs typeface="Times New Roman"/>
                        <a:sym typeface="Times New Roman"/>
                      </a:endParaRPr>
                    </a:p>
                  </a:txBody>
                  <a:tcPr marL="68575" marR="68575" marT="0" marB="0">
                    <a:solidFill>
                      <a:srgbClr val="93A761">
                        <a:alpha val="20000"/>
                      </a:srgbClr>
                    </a:solidFill>
                  </a:tcPr>
                </a:tc>
              </a:tr>
              <a:tr h="623875">
                <a:tc>
                  <a:txBody>
                    <a:bodyPr/>
                    <a:lstStyle/>
                    <a:p>
                      <a:pPr marL="0" marR="0" lvl="0" indent="0" algn="just" rtl="0">
                        <a:lnSpc>
                          <a:spcPct val="150000"/>
                        </a:lnSpc>
                        <a:spcBef>
                          <a:spcPts val="0"/>
                        </a:spcBef>
                        <a:spcAft>
                          <a:spcPts val="0"/>
                        </a:spcAft>
                        <a:buNone/>
                      </a:pPr>
                      <a:r>
                        <a:rPr lang="fr-FR" sz="2200"/>
                        <a:t>Opérations</a:t>
                      </a:r>
                      <a:endParaRPr sz="2200" b="0" u="none" strike="noStrike" cap="none">
                        <a:latin typeface="Times New Roman"/>
                        <a:ea typeface="Times New Roman"/>
                        <a:cs typeface="Times New Roman"/>
                        <a:sym typeface="Times New Roman"/>
                      </a:endParaRPr>
                    </a:p>
                  </a:txBody>
                  <a:tcPr marL="68575" marR="68575" marT="0" marB="0"/>
                </a:tc>
                <a:tc>
                  <a:txBody>
                    <a:bodyPr/>
                    <a:lstStyle/>
                    <a:p>
                      <a:pPr marL="0" marR="0" lvl="0" indent="0" algn="r" rtl="0">
                        <a:lnSpc>
                          <a:spcPct val="150000"/>
                        </a:lnSpc>
                        <a:spcBef>
                          <a:spcPts val="0"/>
                        </a:spcBef>
                        <a:spcAft>
                          <a:spcPts val="0"/>
                        </a:spcAft>
                        <a:buSzPts val="1100"/>
                        <a:buNone/>
                      </a:pPr>
                      <a:r>
                        <a:rPr lang="fr-FR" sz="2200"/>
                        <a:t>$238,765</a:t>
                      </a:r>
                      <a:endParaRPr sz="2200"/>
                    </a:p>
                  </a:txBody>
                  <a:tcPr marL="68575" marR="68575" marT="0" marB="0"/>
                </a:tc>
                <a:tc>
                  <a:txBody>
                    <a:bodyPr/>
                    <a:lstStyle/>
                    <a:p>
                      <a:pPr marL="0" marR="0" lvl="0" indent="0" algn="r" rtl="0">
                        <a:lnSpc>
                          <a:spcPct val="150000"/>
                        </a:lnSpc>
                        <a:spcBef>
                          <a:spcPts val="0"/>
                        </a:spcBef>
                        <a:spcAft>
                          <a:spcPts val="0"/>
                        </a:spcAft>
                        <a:buSzPts val="1100"/>
                        <a:buNone/>
                      </a:pPr>
                      <a:r>
                        <a:rPr lang="fr-FR" sz="2200" dirty="0"/>
                        <a:t>$</a:t>
                      </a:r>
                      <a:r>
                        <a:rPr lang="fr-FR" sz="2200" dirty="0" smtClean="0"/>
                        <a:t>223,832</a:t>
                      </a:r>
                      <a:endParaRPr sz="2200" dirty="0"/>
                    </a:p>
                  </a:txBody>
                  <a:tcPr marL="68575" marR="68575" marT="0" marB="0"/>
                </a:tc>
                <a:tc>
                  <a:txBody>
                    <a:bodyPr/>
                    <a:lstStyle/>
                    <a:p>
                      <a:pPr marL="0" marR="0" lvl="0" indent="0" algn="r" rtl="0">
                        <a:lnSpc>
                          <a:spcPct val="150000"/>
                        </a:lnSpc>
                        <a:spcBef>
                          <a:spcPts val="0"/>
                        </a:spcBef>
                        <a:spcAft>
                          <a:spcPts val="0"/>
                        </a:spcAft>
                        <a:buSzPts val="1100"/>
                        <a:buNone/>
                      </a:pPr>
                      <a:r>
                        <a:rPr lang="fr-FR" sz="2200"/>
                        <a:t>$14,933</a:t>
                      </a:r>
                      <a:endParaRPr sz="2200"/>
                    </a:p>
                  </a:txBody>
                  <a:tcPr marL="68575" marR="68575" marT="0" marB="0"/>
                </a:tc>
              </a:tr>
              <a:tr h="382150">
                <a:tc>
                  <a:txBody>
                    <a:bodyPr/>
                    <a:lstStyle/>
                    <a:p>
                      <a:pPr marL="0" marR="0" lvl="0" indent="0" algn="just" rtl="0">
                        <a:lnSpc>
                          <a:spcPct val="150000"/>
                        </a:lnSpc>
                        <a:spcBef>
                          <a:spcPts val="0"/>
                        </a:spcBef>
                        <a:spcAft>
                          <a:spcPts val="0"/>
                        </a:spcAft>
                        <a:buNone/>
                      </a:pPr>
                      <a:r>
                        <a:rPr lang="fr-FR" sz="2200" u="none" strike="noStrike" cap="none"/>
                        <a:t>TOTAL</a:t>
                      </a:r>
                      <a:endParaRPr sz="2200" b="0" u="none" strike="noStrike" cap="none">
                        <a:latin typeface="Times New Roman"/>
                        <a:ea typeface="Times New Roman"/>
                        <a:cs typeface="Times New Roman"/>
                        <a:sym typeface="Times New Roman"/>
                      </a:endParaRPr>
                    </a:p>
                  </a:txBody>
                  <a:tcPr marL="68575" marR="68575" marT="0" marB="0">
                    <a:solidFill>
                      <a:srgbClr val="93A761">
                        <a:alpha val="20000"/>
                      </a:srgbClr>
                    </a:solidFill>
                  </a:tcPr>
                </a:tc>
                <a:tc>
                  <a:txBody>
                    <a:bodyPr/>
                    <a:lstStyle/>
                    <a:p>
                      <a:pPr marL="0" marR="0" lvl="0" indent="0" algn="r" rtl="0">
                        <a:lnSpc>
                          <a:spcPct val="150000"/>
                        </a:lnSpc>
                        <a:spcBef>
                          <a:spcPts val="0"/>
                        </a:spcBef>
                        <a:spcAft>
                          <a:spcPts val="0"/>
                        </a:spcAft>
                        <a:buSzPts val="1100"/>
                        <a:buNone/>
                      </a:pPr>
                      <a:r>
                        <a:rPr lang="fr-FR" sz="2200" dirty="0"/>
                        <a:t>$</a:t>
                      </a:r>
                      <a:r>
                        <a:rPr lang="fr-FR" sz="2200" dirty="0" smtClean="0"/>
                        <a:t>249,957</a:t>
                      </a:r>
                      <a:endParaRPr sz="2200" dirty="0"/>
                    </a:p>
                  </a:txBody>
                  <a:tcPr marL="68575" marR="68575" marT="0" marB="0">
                    <a:solidFill>
                      <a:srgbClr val="93A761">
                        <a:alpha val="20000"/>
                      </a:srgbClr>
                    </a:solidFill>
                  </a:tcPr>
                </a:tc>
                <a:tc>
                  <a:txBody>
                    <a:bodyPr/>
                    <a:lstStyle/>
                    <a:p>
                      <a:pPr marL="0" marR="0" lvl="0" indent="0" algn="r" rtl="0">
                        <a:lnSpc>
                          <a:spcPct val="150000"/>
                        </a:lnSpc>
                        <a:spcBef>
                          <a:spcPts val="0"/>
                        </a:spcBef>
                        <a:spcAft>
                          <a:spcPts val="0"/>
                        </a:spcAft>
                        <a:buSzPts val="1100"/>
                        <a:buNone/>
                      </a:pPr>
                      <a:r>
                        <a:rPr lang="fr-FR" sz="2200" dirty="0"/>
                        <a:t>$</a:t>
                      </a:r>
                      <a:r>
                        <a:rPr lang="fr-FR" sz="2200" dirty="0" smtClean="0"/>
                        <a:t>235,024</a:t>
                      </a:r>
                      <a:endParaRPr sz="2200" dirty="0"/>
                    </a:p>
                  </a:txBody>
                  <a:tcPr marL="68575" marR="68575" marT="0" marB="0">
                    <a:solidFill>
                      <a:srgbClr val="93A761">
                        <a:alpha val="20000"/>
                      </a:srgbClr>
                    </a:solidFill>
                  </a:tcPr>
                </a:tc>
                <a:tc>
                  <a:txBody>
                    <a:bodyPr/>
                    <a:lstStyle/>
                    <a:p>
                      <a:pPr marL="0" lvl="0" indent="0" algn="r" rtl="0">
                        <a:lnSpc>
                          <a:spcPct val="150000"/>
                        </a:lnSpc>
                        <a:spcBef>
                          <a:spcPts val="0"/>
                        </a:spcBef>
                        <a:spcAft>
                          <a:spcPts val="0"/>
                        </a:spcAft>
                        <a:buClr>
                          <a:schemeClr val="dk1"/>
                        </a:buClr>
                        <a:buSzPts val="1100"/>
                        <a:buFont typeface="Arial"/>
                        <a:buNone/>
                      </a:pPr>
                      <a:r>
                        <a:rPr lang="fr-FR" sz="2200" dirty="0"/>
                        <a:t>$14,933</a:t>
                      </a:r>
                      <a:endParaRPr sz="2200" u="none" strike="noStrike" cap="none" dirty="0">
                        <a:latin typeface="Times New Roman"/>
                        <a:ea typeface="Times New Roman"/>
                        <a:cs typeface="Times New Roman"/>
                        <a:sym typeface="Times New Roman"/>
                      </a:endParaRPr>
                    </a:p>
                  </a:txBody>
                  <a:tcPr marL="68575" marR="68575" marT="0" marB="0">
                    <a:solidFill>
                      <a:srgbClr val="93A761">
                        <a:alpha val="20000"/>
                      </a:srgbClr>
                    </a:solidFill>
                  </a:tcP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1"/>
          <p:cNvSpPr/>
          <p:nvPr/>
        </p:nvSpPr>
        <p:spPr>
          <a:xfrm>
            <a:off x="-177450" y="407166"/>
            <a:ext cx="12525880" cy="927647"/>
          </a:xfrm>
          <a:prstGeom prst="roundRect">
            <a:avLst>
              <a:gd name="adj" fmla="val 16667"/>
            </a:avLst>
          </a:prstGeom>
          <a:solidFill>
            <a:srgbClr val="87A045">
              <a:alpha val="80000"/>
            </a:srgbClr>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7" name="Google Shape;267;p31"/>
          <p:cNvSpPr txBox="1"/>
          <p:nvPr/>
        </p:nvSpPr>
        <p:spPr>
          <a:xfrm>
            <a:off x="156429" y="615887"/>
            <a:ext cx="12035571" cy="541174"/>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i="0" u="none" strike="noStrike" cap="none">
                <a:solidFill>
                  <a:schemeClr val="lt1"/>
                </a:solidFill>
                <a:latin typeface="Calibri"/>
                <a:ea typeface="Calibri"/>
                <a:cs typeface="Calibri"/>
                <a:sym typeface="Calibri"/>
              </a:rPr>
              <a:t>Limitations, contraintes et exigences</a:t>
            </a:r>
            <a:endParaRPr sz="3200" b="1" i="0" u="none" strike="noStrike" cap="none">
              <a:solidFill>
                <a:schemeClr val="lt1"/>
              </a:solidFill>
              <a:latin typeface="Calibri"/>
              <a:ea typeface="Calibri"/>
              <a:cs typeface="Calibri"/>
              <a:sym typeface="Calibri"/>
            </a:endParaRPr>
          </a:p>
        </p:txBody>
      </p:sp>
      <p:sp>
        <p:nvSpPr>
          <p:cNvPr id="268" name="Google Shape;26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a:t>
            </a:fld>
            <a:endParaRPr/>
          </a:p>
        </p:txBody>
      </p:sp>
      <p:sp>
        <p:nvSpPr>
          <p:cNvPr id="269" name="Google Shape;269;p31"/>
          <p:cNvSpPr/>
          <p:nvPr/>
        </p:nvSpPr>
        <p:spPr>
          <a:xfrm>
            <a:off x="901700" y="1473176"/>
            <a:ext cx="10913400" cy="4883100"/>
          </a:xfrm>
          <a:prstGeom prst="rect">
            <a:avLst/>
          </a:prstGeom>
          <a:noFill/>
          <a:ln>
            <a:noFill/>
          </a:ln>
        </p:spPr>
        <p:txBody>
          <a:bodyPr spcFirstLastPara="1" wrap="square" lIns="91425" tIns="45700" rIns="91425" bIns="45700" anchor="t" anchorCtr="0">
            <a:noAutofit/>
          </a:bodyPr>
          <a:lstStyle/>
          <a:p>
            <a:pPr marL="457200" marR="0" lvl="0" indent="-444500" algn="l" rtl="0">
              <a:lnSpc>
                <a:spcPct val="114000"/>
              </a:lnSpc>
              <a:spcBef>
                <a:spcPts val="0"/>
              </a:spcBef>
              <a:spcAft>
                <a:spcPts val="0"/>
              </a:spcAft>
              <a:buClr>
                <a:srgbClr val="3C582D"/>
              </a:buClr>
              <a:buSzPts val="2000"/>
              <a:buFont typeface="Courier New"/>
              <a:buChar char="o"/>
            </a:pPr>
            <a:r>
              <a:rPr lang="fr-FR" sz="2000" b="0" i="0" u="none" strike="noStrike" cap="none" dirty="0">
                <a:solidFill>
                  <a:srgbClr val="3C582D"/>
                </a:solidFill>
                <a:latin typeface="Calibri"/>
                <a:ea typeface="Calibri"/>
                <a:cs typeface="Calibri"/>
                <a:sym typeface="Calibri"/>
              </a:rPr>
              <a:t>Présence d’eau sur la glace ou </a:t>
            </a:r>
            <a:r>
              <a:rPr lang="fr-FR" sz="2000" dirty="0">
                <a:solidFill>
                  <a:srgbClr val="3C582D"/>
                </a:solidFill>
                <a:latin typeface="Calibri"/>
                <a:ea typeface="Calibri"/>
                <a:cs typeface="Calibri"/>
                <a:sym typeface="Calibri"/>
              </a:rPr>
              <a:t>d’une couche d’eau entre la neige et la glace empêche la mesure radar de l’épaisseur de la glace</a:t>
            </a:r>
            <a:endParaRPr sz="2000" dirty="0"/>
          </a:p>
          <a:p>
            <a:pPr marL="457200" marR="0" lvl="0" indent="-444500" algn="l" rtl="0">
              <a:lnSpc>
                <a:spcPct val="114000"/>
              </a:lnSpc>
              <a:spcBef>
                <a:spcPts val="0"/>
              </a:spcBef>
              <a:spcAft>
                <a:spcPts val="0"/>
              </a:spcAft>
              <a:buClr>
                <a:srgbClr val="3C582D"/>
              </a:buClr>
              <a:buSzPts val="2000"/>
              <a:buFont typeface="Courier New"/>
              <a:buChar char="o"/>
            </a:pPr>
            <a:r>
              <a:rPr lang="fr-FR" sz="2000" dirty="0">
                <a:solidFill>
                  <a:srgbClr val="3C582D"/>
                </a:solidFill>
                <a:latin typeface="Calibri"/>
                <a:ea typeface="Calibri"/>
                <a:cs typeface="Calibri"/>
                <a:sym typeface="Calibri"/>
              </a:rPr>
              <a:t>Une neige humide limite la pénétration de l’onde radar et l’épaisseur de la glace détectée</a:t>
            </a:r>
            <a:endParaRPr sz="2000" dirty="0"/>
          </a:p>
          <a:p>
            <a:pPr marL="457200" marR="0" lvl="0" indent="-444500" algn="l" rtl="0">
              <a:lnSpc>
                <a:spcPct val="114000"/>
              </a:lnSpc>
              <a:spcBef>
                <a:spcPts val="0"/>
              </a:spcBef>
              <a:spcAft>
                <a:spcPts val="0"/>
              </a:spcAft>
              <a:buClr>
                <a:srgbClr val="3C582D"/>
              </a:buClr>
              <a:buSzPts val="2000"/>
              <a:buFont typeface="Courier New"/>
              <a:buChar char="o"/>
            </a:pPr>
            <a:r>
              <a:rPr lang="fr-FR" sz="2000" dirty="0">
                <a:solidFill>
                  <a:srgbClr val="3C582D"/>
                </a:solidFill>
                <a:latin typeface="Calibri"/>
                <a:ea typeface="Calibri"/>
                <a:cs typeface="Calibri"/>
                <a:sym typeface="Calibri"/>
              </a:rPr>
              <a:t>La température, le niveau d’impureté et le taux de salinité de la neige et de la glace affectent les données - nécessité d’une calibration en début de saison et selon la météo</a:t>
            </a:r>
            <a:endParaRPr sz="2000" dirty="0">
              <a:solidFill>
                <a:srgbClr val="3C582D"/>
              </a:solidFill>
              <a:latin typeface="Calibri"/>
              <a:ea typeface="Calibri"/>
              <a:cs typeface="Calibri"/>
              <a:sym typeface="Calibri"/>
            </a:endParaRPr>
          </a:p>
          <a:p>
            <a:pPr marL="457200" marR="0" lvl="0" indent="-444500" algn="l" rtl="0">
              <a:lnSpc>
                <a:spcPct val="114000"/>
              </a:lnSpc>
              <a:spcBef>
                <a:spcPts val="0"/>
              </a:spcBef>
              <a:spcAft>
                <a:spcPts val="0"/>
              </a:spcAft>
              <a:buClr>
                <a:srgbClr val="3C582D"/>
              </a:buClr>
              <a:buSzPts val="2000"/>
              <a:buFont typeface="Courier New"/>
              <a:buChar char="o"/>
            </a:pPr>
            <a:r>
              <a:rPr lang="fr-FR" sz="2000" dirty="0">
                <a:solidFill>
                  <a:srgbClr val="3C582D"/>
                </a:solidFill>
                <a:latin typeface="Calibri"/>
                <a:ea typeface="Calibri"/>
                <a:cs typeface="Calibri"/>
                <a:sym typeface="Calibri"/>
              </a:rPr>
              <a:t>Dépendance des conditions météorologiques</a:t>
            </a:r>
            <a:endParaRPr sz="2000" dirty="0">
              <a:solidFill>
                <a:srgbClr val="3C582D"/>
              </a:solidFill>
              <a:latin typeface="Calibri"/>
              <a:ea typeface="Calibri"/>
              <a:cs typeface="Calibri"/>
              <a:sym typeface="Calibri"/>
            </a:endParaRPr>
          </a:p>
          <a:p>
            <a:pPr marL="914400" lvl="1" indent="-342900" algn="l" rtl="0">
              <a:lnSpc>
                <a:spcPct val="150000"/>
              </a:lnSpc>
              <a:spcBef>
                <a:spcPts val="0"/>
              </a:spcBef>
              <a:spcAft>
                <a:spcPts val="0"/>
              </a:spcAft>
              <a:buClr>
                <a:srgbClr val="3C582D"/>
              </a:buClr>
              <a:buSzPts val="1800"/>
              <a:buFont typeface="Courier New"/>
              <a:buChar char="○"/>
            </a:pPr>
            <a:r>
              <a:rPr lang="fr-FR" sz="1800" dirty="0">
                <a:solidFill>
                  <a:srgbClr val="3C582D"/>
                </a:solidFill>
                <a:latin typeface="Calibri"/>
                <a:ea typeface="Calibri"/>
                <a:cs typeface="Calibri"/>
                <a:sym typeface="Calibri"/>
              </a:rPr>
              <a:t>Température - Limite d’opération à -</a:t>
            </a:r>
            <a:r>
              <a:rPr lang="fr-FR" sz="1800" dirty="0" smtClean="0">
                <a:solidFill>
                  <a:srgbClr val="3C582D"/>
                </a:solidFill>
                <a:latin typeface="Calibri"/>
                <a:ea typeface="Calibri"/>
                <a:cs typeface="Calibri"/>
                <a:sym typeface="Calibri"/>
              </a:rPr>
              <a:t>20˚C</a:t>
            </a:r>
            <a:endParaRPr sz="1800" dirty="0">
              <a:solidFill>
                <a:srgbClr val="3C582D"/>
              </a:solidFill>
              <a:latin typeface="Calibri"/>
              <a:ea typeface="Calibri"/>
              <a:cs typeface="Calibri"/>
              <a:sym typeface="Calibri"/>
            </a:endParaRPr>
          </a:p>
          <a:p>
            <a:pPr marL="914400" lvl="1" indent="-342900" algn="l" rtl="0">
              <a:lnSpc>
                <a:spcPct val="150000"/>
              </a:lnSpc>
              <a:spcBef>
                <a:spcPts val="0"/>
              </a:spcBef>
              <a:spcAft>
                <a:spcPts val="0"/>
              </a:spcAft>
              <a:buClr>
                <a:srgbClr val="3C582D"/>
              </a:buClr>
              <a:buSzPts val="1800"/>
              <a:buFont typeface="Courier New"/>
              <a:buChar char="○"/>
            </a:pPr>
            <a:r>
              <a:rPr lang="fr-FR" sz="1800" dirty="0">
                <a:solidFill>
                  <a:srgbClr val="3C582D"/>
                </a:solidFill>
                <a:latin typeface="Calibri"/>
                <a:ea typeface="Calibri"/>
                <a:cs typeface="Calibri"/>
                <a:sym typeface="Calibri"/>
              </a:rPr>
              <a:t>Vitesse du vent - Limite d’opération à des rafales de 40 km/h</a:t>
            </a:r>
            <a:endParaRPr sz="1800" dirty="0">
              <a:solidFill>
                <a:srgbClr val="3C582D"/>
              </a:solidFill>
              <a:latin typeface="Calibri"/>
              <a:ea typeface="Calibri"/>
              <a:cs typeface="Calibri"/>
              <a:sym typeface="Calibri"/>
            </a:endParaRPr>
          </a:p>
          <a:p>
            <a:pPr marL="914400" lvl="1" indent="-342900" algn="l" rtl="0">
              <a:lnSpc>
                <a:spcPct val="150000"/>
              </a:lnSpc>
              <a:spcBef>
                <a:spcPts val="0"/>
              </a:spcBef>
              <a:spcAft>
                <a:spcPts val="0"/>
              </a:spcAft>
              <a:buClr>
                <a:srgbClr val="3C582D"/>
              </a:buClr>
              <a:buSzPts val="1800"/>
              <a:buFont typeface="Courier New"/>
              <a:buChar char="○"/>
            </a:pPr>
            <a:r>
              <a:rPr lang="fr-FR" sz="1800" dirty="0">
                <a:solidFill>
                  <a:srgbClr val="3C582D"/>
                </a:solidFill>
                <a:latin typeface="Calibri"/>
                <a:ea typeface="Calibri"/>
                <a:cs typeface="Calibri"/>
                <a:sym typeface="Calibri"/>
              </a:rPr>
              <a:t>Pluie et pluie verglaçante - Empêchent l’opération d’un drone</a:t>
            </a:r>
            <a:endParaRPr sz="1800" dirty="0">
              <a:solidFill>
                <a:srgbClr val="3C582D"/>
              </a:solidFill>
              <a:latin typeface="Calibri"/>
              <a:ea typeface="Calibri"/>
              <a:cs typeface="Calibri"/>
              <a:sym typeface="Calibri"/>
            </a:endParaRPr>
          </a:p>
          <a:p>
            <a:pPr marL="457200" marR="0" lvl="0" indent="-444500" algn="l" rtl="0">
              <a:lnSpc>
                <a:spcPct val="114000"/>
              </a:lnSpc>
              <a:spcBef>
                <a:spcPts val="0"/>
              </a:spcBef>
              <a:spcAft>
                <a:spcPts val="0"/>
              </a:spcAft>
              <a:buClr>
                <a:srgbClr val="3C582D"/>
              </a:buClr>
              <a:buSzPts val="2000"/>
              <a:buFont typeface="Courier New"/>
              <a:buChar char="o"/>
            </a:pPr>
            <a:r>
              <a:rPr lang="fr-FR" sz="2000" dirty="0">
                <a:solidFill>
                  <a:srgbClr val="3C582D"/>
                </a:solidFill>
                <a:latin typeface="Calibri"/>
                <a:ea typeface="Calibri"/>
                <a:cs typeface="Calibri"/>
                <a:sym typeface="Calibri"/>
              </a:rPr>
              <a:t>Certificat d’opération aérienne spécialisée (COAS) nécessaire</a:t>
            </a:r>
            <a:endParaRPr sz="2000" dirty="0">
              <a:solidFill>
                <a:srgbClr val="3C582D"/>
              </a:solidFill>
              <a:latin typeface="Calibri"/>
              <a:ea typeface="Calibri"/>
              <a:cs typeface="Calibri"/>
              <a:sym typeface="Calibri"/>
            </a:endParaRPr>
          </a:p>
          <a:p>
            <a:pPr marL="457200" marR="0" lvl="0" indent="-444500" algn="l" rtl="0">
              <a:lnSpc>
                <a:spcPct val="114000"/>
              </a:lnSpc>
              <a:spcBef>
                <a:spcPts val="0"/>
              </a:spcBef>
              <a:spcAft>
                <a:spcPts val="0"/>
              </a:spcAft>
              <a:buClr>
                <a:srgbClr val="3C582D"/>
              </a:buClr>
              <a:buSzPts val="2000"/>
              <a:buFont typeface="Courier New"/>
              <a:buChar char="o"/>
            </a:pPr>
            <a:r>
              <a:rPr lang="fr-FR" sz="2000" dirty="0">
                <a:solidFill>
                  <a:srgbClr val="3C582D"/>
                </a:solidFill>
                <a:latin typeface="Calibri"/>
                <a:ea typeface="Calibri"/>
                <a:cs typeface="Calibri"/>
                <a:sym typeface="Calibri"/>
              </a:rPr>
              <a:t>Autonomie des batteries - Plusieurs batteries sont prévues</a:t>
            </a:r>
            <a:endParaRPr sz="2000" dirty="0">
              <a:solidFill>
                <a:srgbClr val="3C582D"/>
              </a:solidFill>
              <a:latin typeface="Calibri"/>
              <a:ea typeface="Calibri"/>
              <a:cs typeface="Calibri"/>
              <a:sym typeface="Calibri"/>
            </a:endParaRPr>
          </a:p>
          <a:p>
            <a:pPr marL="457200" marR="0" lvl="0" indent="-444500" algn="l" rtl="0">
              <a:lnSpc>
                <a:spcPct val="114000"/>
              </a:lnSpc>
              <a:spcBef>
                <a:spcPts val="0"/>
              </a:spcBef>
              <a:spcAft>
                <a:spcPts val="0"/>
              </a:spcAft>
              <a:buClr>
                <a:srgbClr val="3C582D"/>
              </a:buClr>
              <a:buSzPts val="2000"/>
              <a:buFont typeface="Courier New"/>
              <a:buChar char="o"/>
            </a:pPr>
            <a:r>
              <a:rPr lang="fr-FR" sz="2000" dirty="0">
                <a:solidFill>
                  <a:srgbClr val="3C582D"/>
                </a:solidFill>
                <a:latin typeface="Calibri"/>
                <a:ea typeface="Calibri"/>
                <a:cs typeface="Calibri"/>
                <a:sym typeface="Calibri"/>
              </a:rPr>
              <a:t>Incertitude sur les mesures radar : ± 3 cm</a:t>
            </a:r>
            <a:endParaRPr sz="2000" dirty="0">
              <a:solidFill>
                <a:srgbClr val="3C582D"/>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p:nvPr/>
        </p:nvSpPr>
        <p:spPr>
          <a:xfrm>
            <a:off x="-177450" y="407166"/>
            <a:ext cx="12525880" cy="927647"/>
          </a:xfrm>
          <a:prstGeom prst="roundRect">
            <a:avLst>
              <a:gd name="adj" fmla="val 16667"/>
            </a:avLst>
          </a:prstGeom>
          <a:solidFill>
            <a:srgbClr val="87A045">
              <a:alpha val="80000"/>
            </a:srgbClr>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Google Shape;100;p14"/>
          <p:cNvSpPr txBox="1"/>
          <p:nvPr/>
        </p:nvSpPr>
        <p:spPr>
          <a:xfrm>
            <a:off x="156429" y="615887"/>
            <a:ext cx="12035571" cy="541174"/>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i="0" u="none" strike="noStrike" cap="none">
                <a:solidFill>
                  <a:schemeClr val="lt1"/>
                </a:solidFill>
                <a:latin typeface="Calibri"/>
                <a:ea typeface="Calibri"/>
                <a:cs typeface="Calibri"/>
                <a:sym typeface="Calibri"/>
              </a:rPr>
              <a:t>PLAN DE LA PRÉSENTATION</a:t>
            </a:r>
            <a:endParaRPr/>
          </a:p>
        </p:txBody>
      </p:sp>
      <p:sp>
        <p:nvSpPr>
          <p:cNvPr id="101" name="Google Shape;101;p14"/>
          <p:cNvSpPr txBox="1"/>
          <p:nvPr/>
        </p:nvSpPr>
        <p:spPr>
          <a:xfrm>
            <a:off x="912093" y="1543534"/>
            <a:ext cx="10067042" cy="5016758"/>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rgbClr val="3C582D"/>
              </a:buClr>
              <a:buSzPts val="2000"/>
              <a:buFont typeface="Courier New"/>
              <a:buChar char="o"/>
            </a:pPr>
            <a:r>
              <a:rPr lang="fr-FR" sz="2000" b="0" i="0" u="none" strike="noStrike" cap="none">
                <a:solidFill>
                  <a:srgbClr val="3C582D"/>
                </a:solidFill>
                <a:latin typeface="Calibri"/>
                <a:ea typeface="Calibri"/>
                <a:cs typeface="Calibri"/>
                <a:sym typeface="Calibri"/>
              </a:rPr>
              <a:t>Mise en contexte</a:t>
            </a:r>
            <a:endParaRPr/>
          </a:p>
          <a:p>
            <a:pPr marL="457200" marR="0" lvl="0" indent="-457200" algn="l" rtl="0">
              <a:spcBef>
                <a:spcPts val="1200"/>
              </a:spcBef>
              <a:spcAft>
                <a:spcPts val="0"/>
              </a:spcAft>
              <a:buClr>
                <a:srgbClr val="3C582D"/>
              </a:buClr>
              <a:buSzPts val="2000"/>
              <a:buFont typeface="Courier New"/>
              <a:buChar char="o"/>
            </a:pPr>
            <a:r>
              <a:rPr lang="fr-FR" sz="2000" b="0" i="0" u="none" strike="noStrike" cap="none">
                <a:solidFill>
                  <a:srgbClr val="3C582D"/>
                </a:solidFill>
                <a:latin typeface="Calibri"/>
                <a:ea typeface="Calibri"/>
                <a:cs typeface="Calibri"/>
                <a:sym typeface="Calibri"/>
              </a:rPr>
              <a:t>Notre solution</a:t>
            </a:r>
            <a:endParaRPr sz="2000">
              <a:solidFill>
                <a:srgbClr val="3C582D"/>
              </a:solidFill>
              <a:latin typeface="Calibri"/>
              <a:ea typeface="Calibri"/>
              <a:cs typeface="Calibri"/>
              <a:sym typeface="Calibri"/>
            </a:endParaRPr>
          </a:p>
          <a:p>
            <a:pPr marL="457200" marR="0" lvl="0" indent="-457200" algn="l" rtl="0">
              <a:lnSpc>
                <a:spcPct val="100000"/>
              </a:lnSpc>
              <a:spcBef>
                <a:spcPts val="1200"/>
              </a:spcBef>
              <a:spcAft>
                <a:spcPts val="0"/>
              </a:spcAft>
              <a:buClr>
                <a:srgbClr val="3C582D"/>
              </a:buClr>
              <a:buSzPts val="2000"/>
              <a:buFont typeface="Courier New"/>
              <a:buChar char="o"/>
            </a:pPr>
            <a:r>
              <a:rPr lang="fr-FR" sz="2000">
                <a:solidFill>
                  <a:srgbClr val="3C582D"/>
                </a:solidFill>
                <a:latin typeface="Calibri"/>
                <a:ea typeface="Calibri"/>
                <a:cs typeface="Calibri"/>
                <a:sym typeface="Calibri"/>
              </a:rPr>
              <a:t>Livrables</a:t>
            </a:r>
            <a:endParaRPr sz="2000">
              <a:solidFill>
                <a:srgbClr val="3C582D"/>
              </a:solidFill>
              <a:latin typeface="Calibri"/>
              <a:ea typeface="Calibri"/>
              <a:cs typeface="Calibri"/>
              <a:sym typeface="Calibri"/>
            </a:endParaRPr>
          </a:p>
          <a:p>
            <a:pPr marL="457200" marR="0" lvl="0" indent="-457200" algn="l" rtl="0">
              <a:spcBef>
                <a:spcPts val="1200"/>
              </a:spcBef>
              <a:spcAft>
                <a:spcPts val="0"/>
              </a:spcAft>
              <a:buClr>
                <a:srgbClr val="3C582D"/>
              </a:buClr>
              <a:buSzPts val="2000"/>
              <a:buFont typeface="Courier New"/>
              <a:buChar char="o"/>
            </a:pPr>
            <a:r>
              <a:rPr lang="fr-FR" sz="2000" b="0" i="0" u="none" strike="noStrike" cap="none">
                <a:solidFill>
                  <a:srgbClr val="3C582D"/>
                </a:solidFill>
                <a:latin typeface="Calibri"/>
                <a:ea typeface="Calibri"/>
                <a:cs typeface="Calibri"/>
                <a:sym typeface="Calibri"/>
              </a:rPr>
              <a:t>Méthodologie</a:t>
            </a:r>
            <a:endParaRPr/>
          </a:p>
          <a:p>
            <a:pPr marL="457200" marR="0" lvl="0" indent="-457200" algn="l" rtl="0">
              <a:spcBef>
                <a:spcPts val="1200"/>
              </a:spcBef>
              <a:spcAft>
                <a:spcPts val="0"/>
              </a:spcAft>
              <a:buClr>
                <a:srgbClr val="3C582D"/>
              </a:buClr>
              <a:buSzPts val="2000"/>
              <a:buFont typeface="Courier New"/>
              <a:buChar char="o"/>
            </a:pPr>
            <a:r>
              <a:rPr lang="fr-FR" sz="2000" b="0" i="0" u="none" strike="noStrike" cap="none">
                <a:solidFill>
                  <a:srgbClr val="3C582D"/>
                </a:solidFill>
                <a:latin typeface="Calibri"/>
                <a:ea typeface="Calibri"/>
                <a:cs typeface="Calibri"/>
                <a:sym typeface="Calibri"/>
              </a:rPr>
              <a:t>Coût</a:t>
            </a:r>
            <a:endParaRPr/>
          </a:p>
          <a:p>
            <a:pPr marL="457200" marR="0" lvl="0" indent="-457200" algn="l" rtl="0">
              <a:spcBef>
                <a:spcPts val="1200"/>
              </a:spcBef>
              <a:spcAft>
                <a:spcPts val="0"/>
              </a:spcAft>
              <a:buClr>
                <a:srgbClr val="3C582D"/>
              </a:buClr>
              <a:buSzPts val="2000"/>
              <a:buFont typeface="Courier New"/>
              <a:buChar char="o"/>
            </a:pPr>
            <a:r>
              <a:rPr lang="fr-FR" sz="2000" b="0" i="0" u="none" strike="noStrike" cap="none">
                <a:solidFill>
                  <a:srgbClr val="3C582D"/>
                </a:solidFill>
                <a:latin typeface="Calibri"/>
                <a:ea typeface="Calibri"/>
                <a:cs typeface="Calibri"/>
                <a:sym typeface="Calibri"/>
              </a:rPr>
              <a:t>Échéancier</a:t>
            </a:r>
            <a:endParaRPr/>
          </a:p>
          <a:p>
            <a:pPr marL="457200" marR="0" lvl="0" indent="-457200" algn="l" rtl="0">
              <a:spcBef>
                <a:spcPts val="1200"/>
              </a:spcBef>
              <a:spcAft>
                <a:spcPts val="0"/>
              </a:spcAft>
              <a:buClr>
                <a:srgbClr val="3C582D"/>
              </a:buClr>
              <a:buSzPts val="2000"/>
              <a:buFont typeface="Courier New"/>
              <a:buChar char="o"/>
            </a:pPr>
            <a:r>
              <a:rPr lang="fr-FR" sz="2000" b="0" i="0" u="none" strike="noStrike" cap="none">
                <a:solidFill>
                  <a:srgbClr val="3C582D"/>
                </a:solidFill>
                <a:latin typeface="Calibri"/>
                <a:ea typeface="Calibri"/>
                <a:cs typeface="Calibri"/>
                <a:sym typeface="Calibri"/>
              </a:rPr>
              <a:t>Limitations, contraintes et exigences</a:t>
            </a:r>
            <a:endParaRPr sz="2000" b="0" i="0" u="none" strike="noStrike" cap="none">
              <a:solidFill>
                <a:srgbClr val="3C582D"/>
              </a:solidFill>
              <a:latin typeface="Calibri"/>
              <a:ea typeface="Calibri"/>
              <a:cs typeface="Calibri"/>
              <a:sym typeface="Calibri"/>
            </a:endParaRPr>
          </a:p>
        </p:txBody>
      </p:sp>
      <p:sp>
        <p:nvSpPr>
          <p:cNvPr id="102" name="Google Shape;10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32"/>
          <p:cNvPicPr preferRelativeResize="0"/>
          <p:nvPr/>
        </p:nvPicPr>
        <p:blipFill rotWithShape="1">
          <a:blip r:embed="rId3">
            <a:alphaModFix/>
          </a:blip>
          <a:srcRect l="50149" t="9562" b="3902"/>
          <a:stretch/>
        </p:blipFill>
        <p:spPr>
          <a:xfrm>
            <a:off x="0" y="452888"/>
            <a:ext cx="12192000" cy="5952236"/>
          </a:xfrm>
          <a:prstGeom prst="rect">
            <a:avLst/>
          </a:prstGeom>
          <a:noFill/>
          <a:ln>
            <a:noFill/>
          </a:ln>
        </p:spPr>
      </p:pic>
      <p:sp>
        <p:nvSpPr>
          <p:cNvPr id="276" name="Google Shape;276;p32"/>
          <p:cNvSpPr/>
          <p:nvPr/>
        </p:nvSpPr>
        <p:spPr>
          <a:xfrm>
            <a:off x="-333880" y="3379708"/>
            <a:ext cx="12725578" cy="1919767"/>
          </a:xfrm>
          <a:prstGeom prst="roundRect">
            <a:avLst>
              <a:gd name="adj" fmla="val 16667"/>
            </a:avLst>
          </a:prstGeom>
          <a:solidFill>
            <a:srgbClr val="87A045">
              <a:alpha val="80000"/>
            </a:srgbClr>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Calibri"/>
              <a:ea typeface="Calibri"/>
              <a:cs typeface="Calibri"/>
              <a:sym typeface="Calibri"/>
            </a:endParaRPr>
          </a:p>
          <a:p>
            <a:pPr marL="0" marR="0" lvl="0" indent="0" algn="r"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p32"/>
          <p:cNvSpPr txBox="1"/>
          <p:nvPr/>
        </p:nvSpPr>
        <p:spPr>
          <a:xfrm>
            <a:off x="0" y="3847673"/>
            <a:ext cx="11872749" cy="1144929"/>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fr-FR" sz="6000" b="1">
                <a:solidFill>
                  <a:schemeClr val="lt1"/>
                </a:solidFill>
                <a:latin typeface="Calibri"/>
                <a:ea typeface="Calibri"/>
                <a:cs typeface="Calibri"/>
                <a:sym typeface="Calibri"/>
              </a:rPr>
              <a:t>Merci</a:t>
            </a:r>
            <a:endParaRPr sz="4000" b="1">
              <a:solidFill>
                <a:schemeClr val="lt1"/>
              </a:solidFill>
              <a:latin typeface="Calibri"/>
              <a:ea typeface="Calibri"/>
              <a:cs typeface="Calibri"/>
              <a:sym typeface="Calibri"/>
            </a:endParaRPr>
          </a:p>
        </p:txBody>
      </p:sp>
      <p:sp>
        <p:nvSpPr>
          <p:cNvPr id="278" name="Google Shape;278;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a:t>
            </a:f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3"/>
          <p:cNvSpPr/>
          <p:nvPr/>
        </p:nvSpPr>
        <p:spPr>
          <a:xfrm>
            <a:off x="-177450" y="407166"/>
            <a:ext cx="12525880" cy="927647"/>
          </a:xfrm>
          <a:prstGeom prst="roundRect">
            <a:avLst>
              <a:gd name="adj" fmla="val 16667"/>
            </a:avLst>
          </a:prstGeom>
          <a:solidFill>
            <a:srgbClr val="87A045">
              <a:alpha val="80000"/>
            </a:srgbClr>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 name="Google Shape;285;p33"/>
          <p:cNvSpPr txBox="1"/>
          <p:nvPr/>
        </p:nvSpPr>
        <p:spPr>
          <a:xfrm>
            <a:off x="156429" y="615887"/>
            <a:ext cx="12035571" cy="541174"/>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a:solidFill>
                  <a:schemeClr val="lt1"/>
                </a:solidFill>
                <a:latin typeface="Calibri"/>
                <a:ea typeface="Calibri"/>
                <a:cs typeface="Calibri"/>
                <a:sym typeface="Calibri"/>
              </a:rPr>
              <a:t>Annexe:</a:t>
            </a:r>
            <a:endParaRPr sz="3200" b="1">
              <a:solidFill>
                <a:schemeClr val="lt1"/>
              </a:solidFill>
              <a:latin typeface="Calibri"/>
              <a:ea typeface="Calibri"/>
              <a:cs typeface="Calibri"/>
              <a:sym typeface="Calibri"/>
            </a:endParaRPr>
          </a:p>
        </p:txBody>
      </p:sp>
      <p:sp>
        <p:nvSpPr>
          <p:cNvPr id="286" name="Google Shape;286;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21</a:t>
            </a:fld>
            <a:endParaRPr/>
          </a:p>
        </p:txBody>
      </p:sp>
      <p:sp>
        <p:nvSpPr>
          <p:cNvPr id="287" name="Google Shape;287;p33"/>
          <p:cNvSpPr txBox="1"/>
          <p:nvPr/>
        </p:nvSpPr>
        <p:spPr>
          <a:xfrm>
            <a:off x="3179688" y="2722350"/>
            <a:ext cx="5832600" cy="5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200">
                <a:solidFill>
                  <a:srgbClr val="3C582D"/>
                </a:solidFill>
                <a:latin typeface="Calibri"/>
                <a:ea typeface="Calibri"/>
                <a:cs typeface="Calibri"/>
                <a:sym typeface="Calibri"/>
              </a:rPr>
              <a:t>Cartographie sur le Web : </a:t>
            </a:r>
            <a:r>
              <a:rPr lang="fr-FR" sz="2200" u="sng">
                <a:solidFill>
                  <a:schemeClr val="hlink"/>
                </a:solidFill>
                <a:latin typeface="Calibri"/>
                <a:ea typeface="Calibri"/>
                <a:cs typeface="Calibri"/>
                <a:sym typeface="Calibri"/>
                <a:hlinkClick r:id="rId3"/>
              </a:rPr>
              <a:t>https://qgiscloud.com/vincelf/miniprojet/</a:t>
            </a:r>
            <a:r>
              <a:rPr lang="fr-FR" sz="2200">
                <a:solidFill>
                  <a:srgbClr val="3C582D"/>
                </a:solidFill>
                <a:latin typeface="Calibri"/>
                <a:ea typeface="Calibri"/>
                <a:cs typeface="Calibri"/>
                <a:sym typeface="Calibri"/>
              </a:rPr>
              <a:t> </a:t>
            </a:r>
            <a:endParaRPr sz="2200">
              <a:solidFill>
                <a:srgbClr val="3C582D"/>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4"/>
          <p:cNvSpPr/>
          <p:nvPr/>
        </p:nvSpPr>
        <p:spPr>
          <a:xfrm>
            <a:off x="-177450" y="407166"/>
            <a:ext cx="12525900" cy="927600"/>
          </a:xfrm>
          <a:prstGeom prst="roundRect">
            <a:avLst>
              <a:gd name="adj" fmla="val 16667"/>
            </a:avLst>
          </a:prstGeom>
          <a:solidFill>
            <a:srgbClr val="87A045">
              <a:alpha val="80000"/>
            </a:srgbClr>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4" name="Google Shape;294;p34"/>
          <p:cNvSpPr txBox="1"/>
          <p:nvPr/>
        </p:nvSpPr>
        <p:spPr>
          <a:xfrm>
            <a:off x="156429" y="615887"/>
            <a:ext cx="12035700" cy="541200"/>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a:solidFill>
                  <a:schemeClr val="lt1"/>
                </a:solidFill>
                <a:latin typeface="Calibri"/>
                <a:ea typeface="Calibri"/>
                <a:cs typeface="Calibri"/>
                <a:sym typeface="Calibri"/>
              </a:rPr>
              <a:t>La détection par radar de l’épaisseur de la glace… pour aller plus loin</a:t>
            </a:r>
            <a:endParaRPr sz="3200" b="1" i="0" u="none" strike="noStrike" cap="none">
              <a:solidFill>
                <a:schemeClr val="lt1"/>
              </a:solidFill>
              <a:latin typeface="Calibri"/>
              <a:ea typeface="Calibri"/>
              <a:cs typeface="Calibri"/>
              <a:sym typeface="Calibri"/>
            </a:endParaRPr>
          </a:p>
        </p:txBody>
      </p:sp>
      <p:sp>
        <p:nvSpPr>
          <p:cNvPr id="295" name="Google Shape;295;p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22</a:t>
            </a:fld>
            <a:endParaRPr/>
          </a:p>
        </p:txBody>
      </p:sp>
      <p:sp>
        <p:nvSpPr>
          <p:cNvPr id="296" name="Google Shape;296;p34"/>
          <p:cNvSpPr/>
          <p:nvPr/>
        </p:nvSpPr>
        <p:spPr>
          <a:xfrm>
            <a:off x="759020" y="4929528"/>
            <a:ext cx="8335500" cy="1579200"/>
          </a:xfrm>
          <a:prstGeom prst="rect">
            <a:avLst/>
          </a:prstGeom>
          <a:solidFill>
            <a:srgbClr val="87A045"/>
          </a:solidFill>
          <a:ln w="12700" cap="flat" cmpd="sng">
            <a:solidFill>
              <a:schemeClr val="lt2"/>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just" rtl="0">
              <a:spcBef>
                <a:spcPts val="0"/>
              </a:spcBef>
              <a:spcAft>
                <a:spcPts val="0"/>
              </a:spcAft>
              <a:buNone/>
            </a:pPr>
            <a:r>
              <a:rPr lang="fr-FR" sz="1800" b="0" i="0" u="none" strike="noStrike" cap="none">
                <a:solidFill>
                  <a:schemeClr val="lt1"/>
                </a:solidFill>
                <a:latin typeface="Calibri"/>
                <a:ea typeface="Calibri"/>
                <a:cs typeface="Calibri"/>
                <a:sym typeface="Calibri"/>
              </a:rPr>
              <a:t>La permittivité (ε’) de la constante diélectrique (ε*) étant considérée constante (ε’=3.17, n’=1.78), la mesure de la pénétration (</a:t>
            </a:r>
            <a:r>
              <a:rPr lang="fr-FR" sz="1800" b="0" i="1" u="none" strike="noStrike" cap="none">
                <a:solidFill>
                  <a:schemeClr val="lt1"/>
                </a:solidFill>
                <a:latin typeface="Calibri"/>
                <a:ea typeface="Calibri"/>
                <a:cs typeface="Calibri"/>
                <a:sym typeface="Calibri"/>
              </a:rPr>
              <a:t>p</a:t>
            </a:r>
            <a:r>
              <a:rPr lang="fr-FR" sz="1800" b="0" i="0" u="none" strike="noStrike" cap="none">
                <a:solidFill>
                  <a:schemeClr val="lt1"/>
                </a:solidFill>
                <a:latin typeface="Calibri"/>
                <a:ea typeface="Calibri"/>
                <a:cs typeface="Calibri"/>
                <a:sym typeface="Calibri"/>
              </a:rPr>
              <a:t>) dépend de la longueur d’onde (λ</a:t>
            </a:r>
            <a:r>
              <a:rPr lang="fr-FR" sz="1800" b="0" i="0" u="none" strike="noStrike" cap="none" baseline="-25000">
                <a:solidFill>
                  <a:schemeClr val="lt1"/>
                </a:solidFill>
                <a:latin typeface="Calibri"/>
                <a:ea typeface="Calibri"/>
                <a:cs typeface="Calibri"/>
                <a:sym typeface="Calibri"/>
              </a:rPr>
              <a:t>0</a:t>
            </a:r>
            <a:r>
              <a:rPr lang="fr-FR" sz="1800" b="0" i="0" u="none" strike="noStrike" cap="none">
                <a:solidFill>
                  <a:schemeClr val="lt1"/>
                </a:solidFill>
                <a:latin typeface="Calibri"/>
                <a:ea typeface="Calibri"/>
                <a:cs typeface="Calibri"/>
                <a:sym typeface="Calibri"/>
              </a:rPr>
              <a:t>) et de la perte diélectrique (ε’’). Cette dernière est fortement liée à la température du volume (eau, neige, glace) et à son impureté, surtout son taux de salinité. Cela explique le niveau d’absorption du volume et l’impacte sur l’intensité de retour du signal. </a:t>
            </a:r>
            <a:endParaRPr sz="1800" b="0" i="0" u="none" strike="noStrike" cap="none">
              <a:solidFill>
                <a:schemeClr val="lt1"/>
              </a:solidFill>
              <a:latin typeface="Calibri"/>
              <a:ea typeface="Calibri"/>
              <a:cs typeface="Calibri"/>
              <a:sym typeface="Calibri"/>
            </a:endParaRPr>
          </a:p>
        </p:txBody>
      </p:sp>
      <p:pic>
        <p:nvPicPr>
          <p:cNvPr id="297" name="Google Shape;297;p34"/>
          <p:cNvPicPr preferRelativeResize="0"/>
          <p:nvPr/>
        </p:nvPicPr>
        <p:blipFill rotWithShape="1">
          <a:blip r:embed="rId3">
            <a:alphaModFix/>
          </a:blip>
          <a:srcRect/>
          <a:stretch/>
        </p:blipFill>
        <p:spPr>
          <a:xfrm>
            <a:off x="9169341" y="4952866"/>
            <a:ext cx="2368144" cy="817010"/>
          </a:xfrm>
          <a:prstGeom prst="rect">
            <a:avLst/>
          </a:prstGeom>
          <a:noFill/>
          <a:ln>
            <a:noFill/>
          </a:ln>
        </p:spPr>
      </p:pic>
      <p:pic>
        <p:nvPicPr>
          <p:cNvPr id="298" name="Google Shape;298;p34"/>
          <p:cNvPicPr preferRelativeResize="0"/>
          <p:nvPr/>
        </p:nvPicPr>
        <p:blipFill rotWithShape="1">
          <a:blip r:embed="rId4">
            <a:alphaModFix/>
          </a:blip>
          <a:srcRect/>
          <a:stretch/>
        </p:blipFill>
        <p:spPr>
          <a:xfrm>
            <a:off x="9304251" y="5743304"/>
            <a:ext cx="1705213" cy="381053"/>
          </a:xfrm>
          <a:prstGeom prst="rect">
            <a:avLst/>
          </a:prstGeom>
          <a:noFill/>
          <a:ln>
            <a:noFill/>
          </a:ln>
        </p:spPr>
      </p:pic>
      <p:pic>
        <p:nvPicPr>
          <p:cNvPr id="299" name="Google Shape;299;p34"/>
          <p:cNvPicPr preferRelativeResize="0"/>
          <p:nvPr/>
        </p:nvPicPr>
        <p:blipFill rotWithShape="1">
          <a:blip r:embed="rId5">
            <a:alphaModFix/>
          </a:blip>
          <a:srcRect/>
          <a:stretch/>
        </p:blipFill>
        <p:spPr>
          <a:xfrm>
            <a:off x="9259281" y="6108766"/>
            <a:ext cx="990738" cy="304843"/>
          </a:xfrm>
          <a:prstGeom prst="rect">
            <a:avLst/>
          </a:prstGeom>
          <a:noFill/>
          <a:ln>
            <a:noFill/>
          </a:ln>
        </p:spPr>
      </p:pic>
      <p:sp>
        <p:nvSpPr>
          <p:cNvPr id="300" name="Google Shape;300;p34"/>
          <p:cNvSpPr/>
          <p:nvPr/>
        </p:nvSpPr>
        <p:spPr>
          <a:xfrm>
            <a:off x="759019" y="4262574"/>
            <a:ext cx="8335500" cy="646200"/>
          </a:xfrm>
          <a:prstGeom prst="rect">
            <a:avLst/>
          </a:prstGeom>
          <a:no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0" i="0" u="none" strike="noStrike" cap="none">
                <a:solidFill>
                  <a:srgbClr val="3C582D"/>
                </a:solidFill>
                <a:latin typeface="Calibri"/>
                <a:ea typeface="Calibri"/>
                <a:cs typeface="Calibri"/>
                <a:sym typeface="Calibri"/>
              </a:rPr>
              <a:t>Un peu de théorie afin d’expliquer </a:t>
            </a:r>
            <a:r>
              <a:rPr lang="fr-FR" sz="1800">
                <a:solidFill>
                  <a:srgbClr val="3C582D"/>
                </a:solidFill>
                <a:latin typeface="Calibri"/>
                <a:ea typeface="Calibri"/>
                <a:cs typeface="Calibri"/>
                <a:sym typeface="Calibri"/>
              </a:rPr>
              <a:t>le mécanisme de </a:t>
            </a:r>
            <a:r>
              <a:rPr lang="fr-FR" sz="1800" b="0" i="0" u="none" strike="noStrike" cap="none">
                <a:solidFill>
                  <a:srgbClr val="3C582D"/>
                </a:solidFill>
                <a:latin typeface="Calibri"/>
                <a:ea typeface="Calibri"/>
                <a:cs typeface="Calibri"/>
                <a:sym typeface="Calibri"/>
              </a:rPr>
              <a:t>pénétration d</a:t>
            </a:r>
            <a:r>
              <a:rPr lang="fr-FR" sz="1800">
                <a:solidFill>
                  <a:srgbClr val="3C582D"/>
                </a:solidFill>
                <a:latin typeface="Calibri"/>
                <a:ea typeface="Calibri"/>
                <a:cs typeface="Calibri"/>
                <a:sym typeface="Calibri"/>
              </a:rPr>
              <a:t>’une onde dans un volume </a:t>
            </a:r>
            <a:r>
              <a:rPr lang="fr-FR" sz="1800" b="0" i="0" u="none" strike="noStrike" cap="none">
                <a:solidFill>
                  <a:srgbClr val="3C582D"/>
                </a:solidFill>
                <a:latin typeface="Calibri"/>
                <a:ea typeface="Calibri"/>
                <a:cs typeface="Calibri"/>
                <a:sym typeface="Calibri"/>
              </a:rPr>
              <a:t>tel que l’eau, la neige et la glace.</a:t>
            </a: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5"/>
          <p:cNvSpPr/>
          <p:nvPr/>
        </p:nvSpPr>
        <p:spPr>
          <a:xfrm>
            <a:off x="-177450" y="407166"/>
            <a:ext cx="12525900" cy="927600"/>
          </a:xfrm>
          <a:prstGeom prst="roundRect">
            <a:avLst>
              <a:gd name="adj" fmla="val 16667"/>
            </a:avLst>
          </a:prstGeom>
          <a:solidFill>
            <a:srgbClr val="87A045">
              <a:alpha val="80000"/>
            </a:srgbClr>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35"/>
          <p:cNvSpPr txBox="1"/>
          <p:nvPr/>
        </p:nvSpPr>
        <p:spPr>
          <a:xfrm>
            <a:off x="156429" y="615887"/>
            <a:ext cx="12035700" cy="541200"/>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a:solidFill>
                  <a:schemeClr val="lt1"/>
                </a:solidFill>
                <a:latin typeface="Calibri"/>
                <a:ea typeface="Calibri"/>
                <a:cs typeface="Calibri"/>
                <a:sym typeface="Calibri"/>
              </a:rPr>
              <a:t>Annexe:</a:t>
            </a:r>
            <a:endParaRPr sz="3200" b="1">
              <a:solidFill>
                <a:schemeClr val="lt1"/>
              </a:solidFill>
              <a:latin typeface="Calibri"/>
              <a:ea typeface="Calibri"/>
              <a:cs typeface="Calibri"/>
              <a:sym typeface="Calibri"/>
            </a:endParaRPr>
          </a:p>
        </p:txBody>
      </p:sp>
      <p:sp>
        <p:nvSpPr>
          <p:cNvPr id="308" name="Google Shape;308;p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23</a:t>
            </a:fld>
            <a:endParaRPr/>
          </a:p>
        </p:txBody>
      </p:sp>
      <p:pic>
        <p:nvPicPr>
          <p:cNvPr id="309" name="Google Shape;309;p35" descr="https://lh6.googleusercontent.com/rr_W1A8jfxVq9Y0j1U8zylAGkT2AlBGgO3ePQuPASiGI_PVpRaOWzWGUvvWW_8uiPiUZsPSrgPO695Wkd862i_Y5Ruvsc6uToP8FyaLEv2psGa4b8zmKVN08HOUJbfwSeRXzTQkB"/>
          <p:cNvPicPr preferRelativeResize="0"/>
          <p:nvPr/>
        </p:nvPicPr>
        <p:blipFill rotWithShape="1">
          <a:blip r:embed="rId3">
            <a:alphaModFix/>
          </a:blip>
          <a:srcRect/>
          <a:stretch/>
        </p:blipFill>
        <p:spPr>
          <a:xfrm>
            <a:off x="2999539" y="1684655"/>
            <a:ext cx="6171901" cy="4671695"/>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6"/>
          <p:cNvSpPr/>
          <p:nvPr/>
        </p:nvSpPr>
        <p:spPr>
          <a:xfrm>
            <a:off x="-177450" y="407166"/>
            <a:ext cx="12525880" cy="927647"/>
          </a:xfrm>
          <a:prstGeom prst="roundRect">
            <a:avLst>
              <a:gd name="adj" fmla="val 16667"/>
            </a:avLst>
          </a:prstGeom>
          <a:solidFill>
            <a:srgbClr val="87A045">
              <a:alpha val="80000"/>
            </a:srgbClr>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6" name="Google Shape;316;p36"/>
          <p:cNvSpPr txBox="1"/>
          <p:nvPr/>
        </p:nvSpPr>
        <p:spPr>
          <a:xfrm>
            <a:off x="156429" y="615887"/>
            <a:ext cx="12035571" cy="541174"/>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a:solidFill>
                  <a:schemeClr val="lt1"/>
                </a:solidFill>
                <a:latin typeface="Calibri"/>
                <a:ea typeface="Calibri"/>
                <a:cs typeface="Calibri"/>
                <a:sym typeface="Calibri"/>
              </a:rPr>
              <a:t>Annexe: Lac Memphrémagog</a:t>
            </a:r>
            <a:endParaRPr sz="3200" b="1">
              <a:solidFill>
                <a:schemeClr val="lt1"/>
              </a:solidFill>
              <a:latin typeface="Calibri"/>
              <a:ea typeface="Calibri"/>
              <a:cs typeface="Calibri"/>
              <a:sym typeface="Calibri"/>
            </a:endParaRPr>
          </a:p>
        </p:txBody>
      </p:sp>
      <p:sp>
        <p:nvSpPr>
          <p:cNvPr id="317" name="Google Shape;31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24</a:t>
            </a:fld>
            <a:endParaRPr/>
          </a:p>
        </p:txBody>
      </p:sp>
      <p:pic>
        <p:nvPicPr>
          <p:cNvPr id="318" name="Google Shape;318;p36"/>
          <p:cNvPicPr preferRelativeResize="0"/>
          <p:nvPr/>
        </p:nvPicPr>
        <p:blipFill rotWithShape="1">
          <a:blip r:embed="rId3">
            <a:alphaModFix/>
          </a:blip>
          <a:srcRect/>
          <a:stretch/>
        </p:blipFill>
        <p:spPr>
          <a:xfrm>
            <a:off x="7456000" y="206899"/>
            <a:ext cx="4656624" cy="6026225"/>
          </a:xfrm>
          <a:prstGeom prst="rect">
            <a:avLst/>
          </a:prstGeom>
          <a:noFill/>
          <a:ln>
            <a:noFill/>
          </a:ln>
        </p:spPr>
      </p:pic>
      <p:sp>
        <p:nvSpPr>
          <p:cNvPr id="319" name="Google Shape;319;p36"/>
          <p:cNvSpPr txBox="1"/>
          <p:nvPr/>
        </p:nvSpPr>
        <p:spPr>
          <a:xfrm>
            <a:off x="247550" y="1620400"/>
            <a:ext cx="7208400" cy="42642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50000"/>
              </a:lnSpc>
              <a:spcBef>
                <a:spcPts val="0"/>
              </a:spcBef>
              <a:spcAft>
                <a:spcPts val="0"/>
              </a:spcAft>
              <a:buClr>
                <a:srgbClr val="3C582D"/>
              </a:buClr>
              <a:buSzPts val="2000"/>
              <a:buFont typeface="Calibri"/>
              <a:buChar char="●"/>
            </a:pPr>
            <a:r>
              <a:rPr lang="fr-FR" sz="2000">
                <a:solidFill>
                  <a:srgbClr val="3C582D"/>
                </a:solidFill>
                <a:latin typeface="Calibri"/>
                <a:ea typeface="Calibri"/>
                <a:cs typeface="Calibri"/>
                <a:sym typeface="Calibri"/>
              </a:rPr>
              <a:t>Lac de grande superficie, long de 42 km, qui va bien au-delà de la Ville de Magog et qui traverse la frontière canado-américaine</a:t>
            </a:r>
            <a:endParaRPr sz="2000">
              <a:solidFill>
                <a:srgbClr val="3C582D"/>
              </a:solidFill>
              <a:latin typeface="Calibri"/>
              <a:ea typeface="Calibri"/>
              <a:cs typeface="Calibri"/>
              <a:sym typeface="Calibri"/>
            </a:endParaRPr>
          </a:p>
          <a:p>
            <a:pPr marL="457200" marR="0" lvl="0" indent="-355600" algn="l" rtl="0">
              <a:lnSpc>
                <a:spcPct val="150000"/>
              </a:lnSpc>
              <a:spcBef>
                <a:spcPts val="0"/>
              </a:spcBef>
              <a:spcAft>
                <a:spcPts val="0"/>
              </a:spcAft>
              <a:buClr>
                <a:srgbClr val="3C582D"/>
              </a:buClr>
              <a:buSzPts val="2000"/>
              <a:buFont typeface="Calibri"/>
              <a:buChar char="●"/>
            </a:pPr>
            <a:r>
              <a:rPr lang="fr-FR" sz="2000">
                <a:solidFill>
                  <a:srgbClr val="3C582D"/>
                </a:solidFill>
                <a:latin typeface="Calibri"/>
                <a:ea typeface="Calibri"/>
                <a:cs typeface="Calibri"/>
                <a:sym typeface="Calibri"/>
              </a:rPr>
              <a:t>Superficie de 102 km</a:t>
            </a:r>
            <a:r>
              <a:rPr lang="fr-FR" sz="2200" baseline="30000">
                <a:solidFill>
                  <a:srgbClr val="3C582D"/>
                </a:solidFill>
                <a:latin typeface="Calibri"/>
                <a:ea typeface="Calibri"/>
                <a:cs typeface="Calibri"/>
                <a:sym typeface="Calibri"/>
              </a:rPr>
              <a:t>2</a:t>
            </a:r>
            <a:r>
              <a:rPr lang="fr-FR" sz="2000">
                <a:solidFill>
                  <a:srgbClr val="3C582D"/>
                </a:solidFill>
                <a:latin typeface="Calibri"/>
                <a:ea typeface="Calibri"/>
                <a:cs typeface="Calibri"/>
                <a:sym typeface="Calibri"/>
              </a:rPr>
              <a:t>, dont 74 km2 au Québec et 28 km</a:t>
            </a:r>
            <a:r>
              <a:rPr lang="fr-FR" sz="2200" baseline="30000">
                <a:solidFill>
                  <a:srgbClr val="3C582D"/>
                </a:solidFill>
                <a:latin typeface="Calibri"/>
                <a:ea typeface="Calibri"/>
                <a:cs typeface="Calibri"/>
                <a:sym typeface="Calibri"/>
              </a:rPr>
              <a:t>2</a:t>
            </a:r>
            <a:r>
              <a:rPr lang="fr-FR" sz="2000">
                <a:solidFill>
                  <a:srgbClr val="3C582D"/>
                </a:solidFill>
                <a:latin typeface="Calibri"/>
                <a:ea typeface="Calibri"/>
                <a:cs typeface="Calibri"/>
                <a:sym typeface="Calibri"/>
              </a:rPr>
              <a:t> aux États-Unis</a:t>
            </a:r>
            <a:endParaRPr sz="2000">
              <a:solidFill>
                <a:srgbClr val="3C582D"/>
              </a:solidFill>
              <a:latin typeface="Calibri"/>
              <a:ea typeface="Calibri"/>
              <a:cs typeface="Calibri"/>
              <a:sym typeface="Calibri"/>
            </a:endParaRPr>
          </a:p>
          <a:p>
            <a:pPr marL="457200" marR="0" lvl="0" indent="-355600" algn="l" rtl="0">
              <a:lnSpc>
                <a:spcPct val="150000"/>
              </a:lnSpc>
              <a:spcBef>
                <a:spcPts val="0"/>
              </a:spcBef>
              <a:spcAft>
                <a:spcPts val="0"/>
              </a:spcAft>
              <a:buClr>
                <a:srgbClr val="3C582D"/>
              </a:buClr>
              <a:buSzPts val="2000"/>
              <a:buFont typeface="Calibri"/>
              <a:buChar char="●"/>
            </a:pPr>
            <a:r>
              <a:rPr lang="fr-FR" sz="2000">
                <a:solidFill>
                  <a:srgbClr val="3C582D"/>
                </a:solidFill>
                <a:latin typeface="Calibri"/>
                <a:ea typeface="Calibri"/>
                <a:cs typeface="Calibri"/>
                <a:sym typeface="Calibri"/>
              </a:rPr>
              <a:t>Périmètre de 160 km, donc 120 km au Québec</a:t>
            </a:r>
            <a:endParaRPr sz="2000">
              <a:solidFill>
                <a:srgbClr val="3C582D"/>
              </a:solidFill>
              <a:latin typeface="Calibri"/>
              <a:ea typeface="Calibri"/>
              <a:cs typeface="Calibri"/>
              <a:sym typeface="Calibri"/>
            </a:endParaRPr>
          </a:p>
          <a:p>
            <a:pPr marL="457200" marR="0" lvl="0" indent="-355600" algn="l" rtl="0">
              <a:lnSpc>
                <a:spcPct val="150000"/>
              </a:lnSpc>
              <a:spcBef>
                <a:spcPts val="0"/>
              </a:spcBef>
              <a:spcAft>
                <a:spcPts val="0"/>
              </a:spcAft>
              <a:buClr>
                <a:srgbClr val="3C582D"/>
              </a:buClr>
              <a:buSzPts val="2000"/>
              <a:buFont typeface="Calibri"/>
              <a:buChar char="●"/>
            </a:pPr>
            <a:r>
              <a:rPr lang="fr-FR" sz="2000">
                <a:solidFill>
                  <a:srgbClr val="3C582D"/>
                </a:solidFill>
                <a:latin typeface="Calibri"/>
                <a:ea typeface="Calibri"/>
                <a:cs typeface="Calibri"/>
                <a:sym typeface="Calibri"/>
              </a:rPr>
              <a:t>Longueur maximale de 44 km et largeur maximale de 4 km</a:t>
            </a:r>
            <a:endParaRPr sz="2000">
              <a:solidFill>
                <a:srgbClr val="3C582D"/>
              </a:solidFill>
              <a:latin typeface="Calibri"/>
              <a:ea typeface="Calibri"/>
              <a:cs typeface="Calibri"/>
              <a:sym typeface="Calibri"/>
            </a:endParaRPr>
          </a:p>
          <a:p>
            <a:pPr marL="457200" marR="0" lvl="0" indent="-355600" algn="l" rtl="0">
              <a:lnSpc>
                <a:spcPct val="150000"/>
              </a:lnSpc>
              <a:spcBef>
                <a:spcPts val="0"/>
              </a:spcBef>
              <a:spcAft>
                <a:spcPts val="0"/>
              </a:spcAft>
              <a:buClr>
                <a:srgbClr val="3C582D"/>
              </a:buClr>
              <a:buSzPts val="2000"/>
              <a:buFont typeface="Calibri"/>
              <a:buChar char="●"/>
            </a:pPr>
            <a:r>
              <a:rPr lang="fr-FR" sz="2000">
                <a:solidFill>
                  <a:srgbClr val="3C582D"/>
                </a:solidFill>
                <a:latin typeface="Calibri"/>
                <a:ea typeface="Calibri"/>
                <a:cs typeface="Calibri"/>
                <a:sym typeface="Calibri"/>
              </a:rPr>
              <a:t>Profondeur moyenne de 15,5 m; profondeur maximale de 107 m. Cette profondeur est atteinte dans la partie canadienne du lac; la profondeur maximale aux ÉU est de 12 m.</a:t>
            </a:r>
            <a:endParaRPr sz="2000">
              <a:solidFill>
                <a:srgbClr val="3C582D"/>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7"/>
          <p:cNvSpPr/>
          <p:nvPr/>
        </p:nvSpPr>
        <p:spPr>
          <a:xfrm>
            <a:off x="-177450" y="407166"/>
            <a:ext cx="12525880" cy="927647"/>
          </a:xfrm>
          <a:prstGeom prst="roundRect">
            <a:avLst>
              <a:gd name="adj" fmla="val 16667"/>
            </a:avLst>
          </a:prstGeom>
          <a:solidFill>
            <a:srgbClr val="87A045">
              <a:alpha val="80000"/>
            </a:srgbClr>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6" name="Google Shape;326;p37"/>
          <p:cNvSpPr txBox="1"/>
          <p:nvPr/>
        </p:nvSpPr>
        <p:spPr>
          <a:xfrm>
            <a:off x="156429" y="615887"/>
            <a:ext cx="12035571" cy="541174"/>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a:solidFill>
                  <a:schemeClr val="lt1"/>
                </a:solidFill>
                <a:latin typeface="Calibri"/>
                <a:ea typeface="Calibri"/>
                <a:cs typeface="Calibri"/>
                <a:sym typeface="Calibri"/>
              </a:rPr>
              <a:t>Annexe: Répartition des derniers 371 jours de janvier pour ... </a:t>
            </a:r>
            <a:endParaRPr sz="3200" b="1">
              <a:solidFill>
                <a:schemeClr val="lt1"/>
              </a:solidFill>
              <a:latin typeface="Calibri"/>
              <a:ea typeface="Calibri"/>
              <a:cs typeface="Calibri"/>
              <a:sym typeface="Calibri"/>
            </a:endParaRPr>
          </a:p>
        </p:txBody>
      </p:sp>
      <p:sp>
        <p:nvSpPr>
          <p:cNvPr id="327" name="Google Shape;32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25</a:t>
            </a:fld>
            <a:endParaRPr/>
          </a:p>
        </p:txBody>
      </p:sp>
      <p:pic>
        <p:nvPicPr>
          <p:cNvPr id="328" name="Google Shape;328;p37"/>
          <p:cNvPicPr preferRelativeResize="0"/>
          <p:nvPr/>
        </p:nvPicPr>
        <p:blipFill>
          <a:blip r:embed="rId3">
            <a:alphaModFix/>
          </a:blip>
          <a:stretch>
            <a:fillRect/>
          </a:stretch>
        </p:blipFill>
        <p:spPr>
          <a:xfrm>
            <a:off x="152400" y="1487213"/>
            <a:ext cx="5524500" cy="2273689"/>
          </a:xfrm>
          <a:prstGeom prst="rect">
            <a:avLst/>
          </a:prstGeom>
          <a:noFill/>
          <a:ln>
            <a:noFill/>
          </a:ln>
        </p:spPr>
      </p:pic>
      <p:pic>
        <p:nvPicPr>
          <p:cNvPr id="329" name="Google Shape;329;p37"/>
          <p:cNvPicPr preferRelativeResize="0"/>
          <p:nvPr/>
        </p:nvPicPr>
        <p:blipFill>
          <a:blip r:embed="rId4">
            <a:alphaModFix/>
          </a:blip>
          <a:stretch>
            <a:fillRect/>
          </a:stretch>
        </p:blipFill>
        <p:spPr>
          <a:xfrm>
            <a:off x="152400" y="3913302"/>
            <a:ext cx="5581650" cy="2733675"/>
          </a:xfrm>
          <a:prstGeom prst="rect">
            <a:avLst/>
          </a:prstGeom>
          <a:noFill/>
          <a:ln>
            <a:noFill/>
          </a:ln>
        </p:spPr>
      </p:pic>
      <p:pic>
        <p:nvPicPr>
          <p:cNvPr id="330" name="Google Shape;330;p37"/>
          <p:cNvPicPr preferRelativeResize="0"/>
          <p:nvPr/>
        </p:nvPicPr>
        <p:blipFill>
          <a:blip r:embed="rId5">
            <a:alphaModFix/>
          </a:blip>
          <a:stretch>
            <a:fillRect/>
          </a:stretch>
        </p:blipFill>
        <p:spPr>
          <a:xfrm>
            <a:off x="5829300" y="1487213"/>
            <a:ext cx="6134101" cy="2107913"/>
          </a:xfrm>
          <a:prstGeom prst="rect">
            <a:avLst/>
          </a:prstGeom>
          <a:noFill/>
          <a:ln>
            <a:noFill/>
          </a:ln>
        </p:spPr>
      </p:pic>
      <p:pic>
        <p:nvPicPr>
          <p:cNvPr id="331" name="Google Shape;331;p37"/>
          <p:cNvPicPr preferRelativeResize="0"/>
          <p:nvPr/>
        </p:nvPicPr>
        <p:blipFill>
          <a:blip r:embed="rId6">
            <a:alphaModFix/>
          </a:blip>
          <a:stretch>
            <a:fillRect/>
          </a:stretch>
        </p:blipFill>
        <p:spPr>
          <a:xfrm>
            <a:off x="5886450" y="3747526"/>
            <a:ext cx="5372100" cy="2276475"/>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8"/>
          <p:cNvSpPr/>
          <p:nvPr/>
        </p:nvSpPr>
        <p:spPr>
          <a:xfrm>
            <a:off x="-177450" y="407166"/>
            <a:ext cx="12525900" cy="927600"/>
          </a:xfrm>
          <a:prstGeom prst="roundRect">
            <a:avLst>
              <a:gd name="adj" fmla="val 16667"/>
            </a:avLst>
          </a:prstGeom>
          <a:solidFill>
            <a:srgbClr val="87A045">
              <a:alpha val="80000"/>
            </a:srgbClr>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8" name="Google Shape;338;p38"/>
          <p:cNvSpPr txBox="1"/>
          <p:nvPr/>
        </p:nvSpPr>
        <p:spPr>
          <a:xfrm>
            <a:off x="156429" y="615887"/>
            <a:ext cx="12035700" cy="541200"/>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a:solidFill>
                  <a:schemeClr val="lt1"/>
                </a:solidFill>
                <a:latin typeface="Calibri"/>
                <a:ea typeface="Calibri"/>
                <a:cs typeface="Calibri"/>
                <a:sym typeface="Calibri"/>
              </a:rPr>
              <a:t>Annexe:</a:t>
            </a:r>
            <a:endParaRPr sz="3200" b="1">
              <a:solidFill>
                <a:schemeClr val="lt1"/>
              </a:solidFill>
              <a:latin typeface="Calibri"/>
              <a:ea typeface="Calibri"/>
              <a:cs typeface="Calibri"/>
              <a:sym typeface="Calibri"/>
            </a:endParaRPr>
          </a:p>
        </p:txBody>
      </p:sp>
      <p:sp>
        <p:nvSpPr>
          <p:cNvPr id="339" name="Google Shape;339;p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26</a:t>
            </a:fld>
            <a:endParaRPr/>
          </a:p>
        </p:txBody>
      </p:sp>
      <p:pic>
        <p:nvPicPr>
          <p:cNvPr id="340" name="Google Shape;340;p38"/>
          <p:cNvPicPr preferRelativeResize="0"/>
          <p:nvPr/>
        </p:nvPicPr>
        <p:blipFill rotWithShape="1">
          <a:blip r:embed="rId3">
            <a:alphaModFix/>
          </a:blip>
          <a:srcRect/>
          <a:stretch/>
        </p:blipFill>
        <p:spPr>
          <a:xfrm>
            <a:off x="4115506" y="1543534"/>
            <a:ext cx="3171838" cy="5198052"/>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39"/>
          <p:cNvPicPr preferRelativeResize="0"/>
          <p:nvPr/>
        </p:nvPicPr>
        <p:blipFill rotWithShape="1">
          <a:blip r:embed="rId3">
            <a:alphaModFix/>
          </a:blip>
          <a:srcRect/>
          <a:stretch/>
        </p:blipFill>
        <p:spPr>
          <a:xfrm>
            <a:off x="3545825" y="2250775"/>
            <a:ext cx="8493775" cy="3845225"/>
          </a:xfrm>
          <a:prstGeom prst="rect">
            <a:avLst/>
          </a:prstGeom>
          <a:solidFill>
            <a:schemeClr val="lt1">
              <a:alpha val="0"/>
            </a:schemeClr>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347" name="Google Shape;347;p39"/>
          <p:cNvSpPr/>
          <p:nvPr/>
        </p:nvSpPr>
        <p:spPr>
          <a:xfrm>
            <a:off x="-177450" y="407166"/>
            <a:ext cx="12525880" cy="927647"/>
          </a:xfrm>
          <a:prstGeom prst="roundRect">
            <a:avLst>
              <a:gd name="adj" fmla="val 16667"/>
            </a:avLst>
          </a:prstGeom>
          <a:solidFill>
            <a:srgbClr val="87A045">
              <a:alpha val="80000"/>
            </a:srgbClr>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8" name="Google Shape;348;p39"/>
          <p:cNvSpPr txBox="1"/>
          <p:nvPr/>
        </p:nvSpPr>
        <p:spPr>
          <a:xfrm>
            <a:off x="156429" y="615887"/>
            <a:ext cx="12035571" cy="541174"/>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a:solidFill>
                  <a:schemeClr val="lt1"/>
                </a:solidFill>
                <a:latin typeface="Calibri"/>
                <a:ea typeface="Calibri"/>
                <a:cs typeface="Calibri"/>
                <a:sym typeface="Calibri"/>
              </a:rPr>
              <a:t>Annexe:</a:t>
            </a:r>
            <a:endParaRPr sz="3200" b="1">
              <a:solidFill>
                <a:schemeClr val="lt1"/>
              </a:solidFill>
              <a:latin typeface="Calibri"/>
              <a:ea typeface="Calibri"/>
              <a:cs typeface="Calibri"/>
              <a:sym typeface="Calibri"/>
            </a:endParaRPr>
          </a:p>
        </p:txBody>
      </p:sp>
      <p:sp>
        <p:nvSpPr>
          <p:cNvPr id="349" name="Google Shape;349;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27</a:t>
            </a:fld>
            <a:endParaRPr/>
          </a:p>
        </p:txBody>
      </p:sp>
      <p:sp>
        <p:nvSpPr>
          <p:cNvPr id="350" name="Google Shape;350;p39"/>
          <p:cNvSpPr txBox="1"/>
          <p:nvPr/>
        </p:nvSpPr>
        <p:spPr>
          <a:xfrm>
            <a:off x="463600" y="1500250"/>
            <a:ext cx="11100000" cy="5450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fr-FR" sz="1600">
                <a:solidFill>
                  <a:srgbClr val="3C582D"/>
                </a:solidFill>
                <a:latin typeface="Calibri"/>
                <a:ea typeface="Calibri"/>
                <a:cs typeface="Calibri"/>
                <a:sym typeface="Calibri"/>
              </a:rPr>
              <a:t>Plusieurs retours sont détectés par le radar, selon le type de couverture. La couverture peut être déduite selon les retours (peut-on parler de signature spectrale de la couverture ?); il est difficile de différencier certains retours. Classification très difficile. </a:t>
            </a:r>
            <a:endParaRPr sz="1600">
              <a:latin typeface="Calibri"/>
              <a:ea typeface="Calibri"/>
              <a:cs typeface="Calibri"/>
              <a:sym typeface="Calibri"/>
            </a:endParaRPr>
          </a:p>
          <a:p>
            <a:pPr marL="914400" marR="0" lvl="1" indent="-444500" algn="l" rtl="0">
              <a:lnSpc>
                <a:spcPct val="150000"/>
              </a:lnSpc>
              <a:spcBef>
                <a:spcPts val="0"/>
              </a:spcBef>
              <a:spcAft>
                <a:spcPts val="0"/>
              </a:spcAft>
              <a:buClr>
                <a:srgbClr val="3C582D"/>
              </a:buClr>
              <a:buSzPts val="1600"/>
              <a:buFont typeface="Calibri"/>
              <a:buAutoNum type="arabicPeriod"/>
            </a:pPr>
            <a:r>
              <a:rPr lang="fr-FR" sz="1600" i="0" u="none" strike="noStrike" cap="none">
                <a:solidFill>
                  <a:srgbClr val="3C582D"/>
                </a:solidFill>
                <a:latin typeface="Calibri"/>
                <a:ea typeface="Calibri"/>
                <a:cs typeface="Calibri"/>
                <a:sym typeface="Calibri"/>
              </a:rPr>
              <a:t>glace &lt; 80 cm dépourvue de neige; (retour moyen; réfraction; absorption glace; réflexion eau du lac) </a:t>
            </a:r>
            <a:endParaRPr sz="1600">
              <a:latin typeface="Calibri"/>
              <a:ea typeface="Calibri"/>
              <a:cs typeface="Calibri"/>
              <a:sym typeface="Calibri"/>
            </a:endParaRPr>
          </a:p>
          <a:p>
            <a:pPr marL="914400" marR="0" lvl="1" indent="-444500" algn="l" rtl="0">
              <a:lnSpc>
                <a:spcPct val="150000"/>
              </a:lnSpc>
              <a:spcBef>
                <a:spcPts val="0"/>
              </a:spcBef>
              <a:spcAft>
                <a:spcPts val="0"/>
              </a:spcAft>
              <a:buClr>
                <a:srgbClr val="3C582D"/>
              </a:buClr>
              <a:buSzPts val="1600"/>
              <a:buFont typeface="Calibri"/>
              <a:buAutoNum type="arabicPeriod"/>
            </a:pPr>
            <a:r>
              <a:rPr lang="fr-FR" sz="1600" i="0" u="none" strike="noStrike" cap="none">
                <a:solidFill>
                  <a:srgbClr val="3C582D"/>
                </a:solidFill>
                <a:latin typeface="Calibri"/>
                <a:ea typeface="Calibri"/>
                <a:cs typeface="Calibri"/>
                <a:sym typeface="Calibri"/>
              </a:rPr>
              <a:t>glace &gt; 80 cm dépourvue de neige; (retour faible – absorption de la glace; pas de retour de l’eau du lac)</a:t>
            </a:r>
            <a:endParaRPr sz="1600" i="0" u="none" strike="noStrike" cap="none">
              <a:solidFill>
                <a:srgbClr val="3C582D"/>
              </a:solidFill>
              <a:latin typeface="Calibri"/>
              <a:ea typeface="Calibri"/>
              <a:cs typeface="Calibri"/>
              <a:sym typeface="Calibri"/>
            </a:endParaRPr>
          </a:p>
          <a:p>
            <a:pPr marL="914400" marR="0" lvl="1" indent="-444500" algn="l" rtl="0">
              <a:lnSpc>
                <a:spcPct val="150000"/>
              </a:lnSpc>
              <a:spcBef>
                <a:spcPts val="0"/>
              </a:spcBef>
              <a:spcAft>
                <a:spcPts val="0"/>
              </a:spcAft>
              <a:buClr>
                <a:srgbClr val="3C582D"/>
              </a:buClr>
              <a:buSzPts val="1600"/>
              <a:buFont typeface="Calibri"/>
              <a:buAutoNum type="arabicPeriod"/>
            </a:pPr>
            <a:r>
              <a:rPr lang="fr-FR" sz="1600" i="0" u="none" strike="noStrike" cap="none">
                <a:solidFill>
                  <a:srgbClr val="3C582D"/>
                </a:solidFill>
                <a:latin typeface="Calibri"/>
                <a:ea typeface="Calibri"/>
                <a:cs typeface="Calibri"/>
                <a:sym typeface="Calibri"/>
              </a:rPr>
              <a:t>glace &lt; 80 cm dépourvue d'eau (retour faible et faible – absorption de la glace; réflexion de l’eau du lac)</a:t>
            </a:r>
            <a:endParaRPr sz="1600">
              <a:latin typeface="Calibri"/>
              <a:ea typeface="Calibri"/>
              <a:cs typeface="Calibri"/>
              <a:sym typeface="Calibri"/>
            </a:endParaRPr>
          </a:p>
          <a:p>
            <a:pPr marL="914400" marR="0" lvl="1" indent="-444500" algn="l" rtl="0">
              <a:lnSpc>
                <a:spcPct val="150000"/>
              </a:lnSpc>
              <a:spcBef>
                <a:spcPts val="0"/>
              </a:spcBef>
              <a:spcAft>
                <a:spcPts val="0"/>
              </a:spcAft>
              <a:buClr>
                <a:srgbClr val="3C582D"/>
              </a:buClr>
              <a:buSzPts val="1600"/>
              <a:buFont typeface="Calibri"/>
              <a:buAutoNum type="arabicPeriod"/>
            </a:pPr>
            <a:r>
              <a:rPr lang="fr-FR" sz="1600" i="0" u="none" strike="noStrike" cap="none">
                <a:solidFill>
                  <a:srgbClr val="3C582D"/>
                </a:solidFill>
                <a:latin typeface="Calibri"/>
                <a:ea typeface="Calibri"/>
                <a:cs typeface="Calibri"/>
                <a:sym typeface="Calibri"/>
              </a:rPr>
              <a:t>glace &gt; 80 cm dépourvue d'eau (retour faible – absorption de la glace)</a:t>
            </a:r>
            <a:endParaRPr sz="1600" i="0" u="none" strike="noStrike" cap="none">
              <a:solidFill>
                <a:srgbClr val="3C582D"/>
              </a:solidFill>
              <a:latin typeface="Calibri"/>
              <a:ea typeface="Calibri"/>
              <a:cs typeface="Calibri"/>
              <a:sym typeface="Calibri"/>
            </a:endParaRPr>
          </a:p>
          <a:p>
            <a:pPr marL="914400" marR="0" lvl="1" indent="-444500" algn="l" rtl="0">
              <a:lnSpc>
                <a:spcPct val="150000"/>
              </a:lnSpc>
              <a:spcBef>
                <a:spcPts val="0"/>
              </a:spcBef>
              <a:spcAft>
                <a:spcPts val="0"/>
              </a:spcAft>
              <a:buClr>
                <a:srgbClr val="3C582D"/>
              </a:buClr>
              <a:buSzPts val="1600"/>
              <a:buFont typeface="Calibri"/>
              <a:buAutoNum type="arabicPeriod"/>
            </a:pPr>
            <a:r>
              <a:rPr lang="fr-FR" sz="1600" i="0" u="none" strike="noStrike" cap="none">
                <a:solidFill>
                  <a:srgbClr val="3C582D"/>
                </a:solidFill>
                <a:latin typeface="Calibri"/>
                <a:ea typeface="Calibri"/>
                <a:cs typeface="Calibri"/>
                <a:sym typeface="Calibri"/>
              </a:rPr>
              <a:t>glace recouverte de neige sèche &lt; </a:t>
            </a:r>
            <a:r>
              <a:rPr lang="fr-FR" sz="1600">
                <a:solidFill>
                  <a:srgbClr val="3C582D"/>
                </a:solidFill>
                <a:latin typeface="Calibri"/>
                <a:ea typeface="Calibri"/>
                <a:cs typeface="Calibri"/>
                <a:sym typeface="Calibri"/>
              </a:rPr>
              <a:t>7 </a:t>
            </a:r>
            <a:r>
              <a:rPr lang="fr-FR" sz="1600" i="0" u="none" strike="noStrike" cap="none">
                <a:solidFill>
                  <a:srgbClr val="3C582D"/>
                </a:solidFill>
                <a:latin typeface="Calibri"/>
                <a:ea typeface="Calibri"/>
                <a:cs typeface="Calibri"/>
                <a:sym typeface="Calibri"/>
              </a:rPr>
              <a:t>m (retour faible - absorption)</a:t>
            </a:r>
            <a:endParaRPr sz="1600">
              <a:latin typeface="Calibri"/>
              <a:ea typeface="Calibri"/>
              <a:cs typeface="Calibri"/>
              <a:sym typeface="Calibri"/>
            </a:endParaRPr>
          </a:p>
          <a:p>
            <a:pPr marL="914400" marR="0" lvl="1" indent="-444500" algn="l" rtl="0">
              <a:lnSpc>
                <a:spcPct val="150000"/>
              </a:lnSpc>
              <a:spcBef>
                <a:spcPts val="0"/>
              </a:spcBef>
              <a:spcAft>
                <a:spcPts val="0"/>
              </a:spcAft>
              <a:buClr>
                <a:srgbClr val="3C582D"/>
              </a:buClr>
              <a:buSzPts val="1600"/>
              <a:buFont typeface="Calibri"/>
              <a:buAutoNum type="arabicPeriod"/>
            </a:pPr>
            <a:r>
              <a:rPr lang="fr-FR" sz="1600" i="0" u="none" strike="noStrike" cap="none">
                <a:solidFill>
                  <a:srgbClr val="3C582D"/>
                </a:solidFill>
                <a:latin typeface="Calibri"/>
                <a:ea typeface="Calibri"/>
                <a:cs typeface="Calibri"/>
                <a:sym typeface="Calibri"/>
              </a:rPr>
              <a:t>glace recouverte de neige sèche &gt; </a:t>
            </a:r>
            <a:r>
              <a:rPr lang="fr-FR" sz="1600">
                <a:solidFill>
                  <a:srgbClr val="3C582D"/>
                </a:solidFill>
                <a:latin typeface="Calibri"/>
                <a:ea typeface="Calibri"/>
                <a:cs typeface="Calibri"/>
                <a:sym typeface="Calibri"/>
              </a:rPr>
              <a:t>7 </a:t>
            </a:r>
            <a:r>
              <a:rPr lang="fr-FR" sz="1600" i="0" u="none" strike="noStrike" cap="none">
                <a:solidFill>
                  <a:srgbClr val="3C582D"/>
                </a:solidFill>
                <a:latin typeface="Calibri"/>
                <a:ea typeface="Calibri"/>
                <a:cs typeface="Calibri"/>
                <a:sym typeface="Calibri"/>
              </a:rPr>
              <a:t>m (retour faible - absorption)</a:t>
            </a:r>
            <a:endParaRPr sz="1600">
              <a:latin typeface="Calibri"/>
              <a:ea typeface="Calibri"/>
              <a:cs typeface="Calibri"/>
              <a:sym typeface="Calibri"/>
            </a:endParaRPr>
          </a:p>
          <a:p>
            <a:pPr marL="914400" marR="0" lvl="1" indent="-444500" algn="l" rtl="0">
              <a:lnSpc>
                <a:spcPct val="150000"/>
              </a:lnSpc>
              <a:spcBef>
                <a:spcPts val="0"/>
              </a:spcBef>
              <a:spcAft>
                <a:spcPts val="0"/>
              </a:spcAft>
              <a:buClr>
                <a:srgbClr val="3C582D"/>
              </a:buClr>
              <a:buSzPts val="1600"/>
              <a:buFont typeface="Calibri"/>
              <a:buAutoNum type="arabicPeriod"/>
            </a:pPr>
            <a:r>
              <a:rPr lang="fr-FR" sz="1600" i="0" u="none" strike="noStrike" cap="none">
                <a:solidFill>
                  <a:srgbClr val="3C582D"/>
                </a:solidFill>
                <a:latin typeface="Calibri"/>
                <a:ea typeface="Calibri"/>
                <a:cs typeface="Calibri"/>
                <a:sym typeface="Calibri"/>
              </a:rPr>
              <a:t>glace recouverte de neige humide 1% (retour moyen - absorption)</a:t>
            </a:r>
            <a:endParaRPr sz="1600" i="0" u="none" strike="noStrike" cap="none">
              <a:solidFill>
                <a:srgbClr val="3C582D"/>
              </a:solidFill>
              <a:latin typeface="Calibri"/>
              <a:ea typeface="Calibri"/>
              <a:cs typeface="Calibri"/>
              <a:sym typeface="Calibri"/>
            </a:endParaRPr>
          </a:p>
          <a:p>
            <a:pPr marL="914400" marR="0" lvl="1" indent="-444500" algn="l" rtl="0">
              <a:lnSpc>
                <a:spcPct val="150000"/>
              </a:lnSpc>
              <a:spcBef>
                <a:spcPts val="0"/>
              </a:spcBef>
              <a:spcAft>
                <a:spcPts val="0"/>
              </a:spcAft>
              <a:buClr>
                <a:srgbClr val="3C582D"/>
              </a:buClr>
              <a:buSzPts val="1600"/>
              <a:buFont typeface="Calibri"/>
              <a:buAutoNum type="arabicPeriod"/>
            </a:pPr>
            <a:r>
              <a:rPr lang="fr-FR" sz="1600" i="0" u="none" strike="noStrike" cap="none">
                <a:solidFill>
                  <a:srgbClr val="3C582D"/>
                </a:solidFill>
                <a:latin typeface="Calibri"/>
                <a:ea typeface="Calibri"/>
                <a:cs typeface="Calibri"/>
                <a:sym typeface="Calibri"/>
              </a:rPr>
              <a:t>glace recouverte de neige humide 5% (retour fort - réflection)</a:t>
            </a:r>
            <a:endParaRPr sz="1600" i="0" u="none" strike="noStrike" cap="none">
              <a:solidFill>
                <a:srgbClr val="3C582D"/>
              </a:solidFill>
              <a:latin typeface="Calibri"/>
              <a:ea typeface="Calibri"/>
              <a:cs typeface="Calibri"/>
              <a:sym typeface="Calibri"/>
            </a:endParaRPr>
          </a:p>
          <a:p>
            <a:pPr marL="914400" marR="0" lvl="1" indent="-444500" algn="l" rtl="0">
              <a:lnSpc>
                <a:spcPct val="150000"/>
              </a:lnSpc>
              <a:spcBef>
                <a:spcPts val="0"/>
              </a:spcBef>
              <a:spcAft>
                <a:spcPts val="0"/>
              </a:spcAft>
              <a:buClr>
                <a:srgbClr val="3C582D"/>
              </a:buClr>
              <a:buSzPts val="1600"/>
              <a:buFont typeface="Calibri"/>
              <a:buAutoNum type="arabicPeriod"/>
            </a:pPr>
            <a:r>
              <a:rPr lang="fr-FR" sz="1600" i="0" u="none" strike="noStrike" cap="none">
                <a:solidFill>
                  <a:srgbClr val="3C582D"/>
                </a:solidFill>
                <a:latin typeface="Calibri"/>
                <a:ea typeface="Calibri"/>
                <a:cs typeface="Calibri"/>
                <a:sym typeface="Calibri"/>
              </a:rPr>
              <a:t>glace couverte d’eau (slush) recouverte de neige humide 1% (retour faible - absorption)</a:t>
            </a:r>
            <a:endParaRPr sz="1600" i="0" u="none" strike="noStrike" cap="none">
              <a:solidFill>
                <a:srgbClr val="3C582D"/>
              </a:solidFill>
              <a:latin typeface="Calibri"/>
              <a:ea typeface="Calibri"/>
              <a:cs typeface="Calibri"/>
              <a:sym typeface="Calibri"/>
            </a:endParaRPr>
          </a:p>
          <a:p>
            <a:pPr marL="914400" marR="0" lvl="1" indent="-444500" algn="l" rtl="0">
              <a:lnSpc>
                <a:spcPct val="150000"/>
              </a:lnSpc>
              <a:spcBef>
                <a:spcPts val="0"/>
              </a:spcBef>
              <a:spcAft>
                <a:spcPts val="0"/>
              </a:spcAft>
              <a:buClr>
                <a:srgbClr val="3C582D"/>
              </a:buClr>
              <a:buSzPts val="1600"/>
              <a:buFont typeface="Calibri"/>
              <a:buAutoNum type="arabicPeriod"/>
            </a:pPr>
            <a:r>
              <a:rPr lang="fr-FR" sz="1600" i="0" u="none" strike="noStrike" cap="none">
                <a:solidFill>
                  <a:srgbClr val="3C582D"/>
                </a:solidFill>
                <a:latin typeface="Calibri"/>
                <a:ea typeface="Calibri"/>
                <a:cs typeface="Calibri"/>
                <a:sym typeface="Calibri"/>
              </a:rPr>
              <a:t>glace couverte d’eau (slush) recouverte de neige humide 5%(retour fort - réflection)</a:t>
            </a:r>
            <a:endParaRPr sz="1600" i="0" u="none" strike="noStrike" cap="none">
              <a:solidFill>
                <a:srgbClr val="3C582D"/>
              </a:solidFill>
              <a:latin typeface="Calibri"/>
              <a:ea typeface="Calibri"/>
              <a:cs typeface="Calibri"/>
              <a:sym typeface="Calibri"/>
            </a:endParaRPr>
          </a:p>
          <a:p>
            <a:pPr marL="914400" marR="0" lvl="1" indent="-444500" algn="l" rtl="0">
              <a:lnSpc>
                <a:spcPct val="150000"/>
              </a:lnSpc>
              <a:spcBef>
                <a:spcPts val="0"/>
              </a:spcBef>
              <a:spcAft>
                <a:spcPts val="0"/>
              </a:spcAft>
              <a:buClr>
                <a:srgbClr val="3C582D"/>
              </a:buClr>
              <a:buSzPts val="1600"/>
              <a:buFont typeface="Calibri"/>
              <a:buAutoNum type="arabicPeriod"/>
            </a:pPr>
            <a:r>
              <a:rPr lang="fr-FR" sz="1600" i="0" u="none" strike="noStrike" cap="none">
                <a:solidFill>
                  <a:srgbClr val="3C582D"/>
                </a:solidFill>
                <a:latin typeface="Calibri"/>
                <a:ea typeface="Calibri"/>
                <a:cs typeface="Calibri"/>
                <a:sym typeface="Calibri"/>
              </a:rPr>
              <a:t>glace couverte d’eau (slush) recouverte de neige sèche &lt; </a:t>
            </a:r>
            <a:r>
              <a:rPr lang="fr-FR" sz="1600">
                <a:solidFill>
                  <a:srgbClr val="3C582D"/>
                </a:solidFill>
                <a:latin typeface="Calibri"/>
                <a:ea typeface="Calibri"/>
                <a:cs typeface="Calibri"/>
                <a:sym typeface="Calibri"/>
              </a:rPr>
              <a:t>7 </a:t>
            </a:r>
            <a:r>
              <a:rPr lang="fr-FR" sz="1600" i="0" u="none" strike="noStrike" cap="none">
                <a:solidFill>
                  <a:srgbClr val="3C582D"/>
                </a:solidFill>
                <a:latin typeface="Calibri"/>
                <a:ea typeface="Calibri"/>
                <a:cs typeface="Calibri"/>
                <a:sym typeface="Calibri"/>
              </a:rPr>
              <a:t>m (retour faible - absorption)</a:t>
            </a:r>
            <a:endParaRPr sz="1600">
              <a:latin typeface="Calibri"/>
              <a:ea typeface="Calibri"/>
              <a:cs typeface="Calibri"/>
              <a:sym typeface="Calibri"/>
            </a:endParaRPr>
          </a:p>
          <a:p>
            <a:pPr marL="914400" marR="0" lvl="1" indent="-444500" algn="l" rtl="0">
              <a:lnSpc>
                <a:spcPct val="150000"/>
              </a:lnSpc>
              <a:spcBef>
                <a:spcPts val="0"/>
              </a:spcBef>
              <a:spcAft>
                <a:spcPts val="0"/>
              </a:spcAft>
              <a:buClr>
                <a:srgbClr val="3C582D"/>
              </a:buClr>
              <a:buSzPts val="1600"/>
              <a:buFont typeface="Calibri"/>
              <a:buAutoNum type="arabicPeriod"/>
            </a:pPr>
            <a:r>
              <a:rPr lang="fr-FR" sz="1600" i="0" u="none" strike="noStrike" cap="none">
                <a:solidFill>
                  <a:srgbClr val="3C582D"/>
                </a:solidFill>
                <a:latin typeface="Calibri"/>
                <a:ea typeface="Calibri"/>
                <a:cs typeface="Calibri"/>
                <a:sym typeface="Calibri"/>
              </a:rPr>
              <a:t>glace couverte d’eau (slush) recouverte de neige sèche &gt; </a:t>
            </a:r>
            <a:r>
              <a:rPr lang="fr-FR" sz="1600">
                <a:solidFill>
                  <a:srgbClr val="3C582D"/>
                </a:solidFill>
                <a:latin typeface="Calibri"/>
                <a:ea typeface="Calibri"/>
                <a:cs typeface="Calibri"/>
                <a:sym typeface="Calibri"/>
              </a:rPr>
              <a:t>7</a:t>
            </a:r>
            <a:r>
              <a:rPr lang="fr-FR" sz="1600" i="0" u="none" strike="noStrike" cap="none">
                <a:solidFill>
                  <a:srgbClr val="3C582D"/>
                </a:solidFill>
                <a:latin typeface="Calibri"/>
                <a:ea typeface="Calibri"/>
                <a:cs typeface="Calibri"/>
                <a:sym typeface="Calibri"/>
              </a:rPr>
              <a:t> m (retour faible - absorption)</a:t>
            </a:r>
            <a:endParaRPr sz="1600">
              <a:latin typeface="Calibri"/>
              <a:ea typeface="Calibri"/>
              <a:cs typeface="Calibri"/>
              <a:sym typeface="Calibri"/>
            </a:endParaRPr>
          </a:p>
          <a:p>
            <a:pPr marL="914400" marR="0" lvl="1" indent="-444500" algn="l" rtl="0">
              <a:lnSpc>
                <a:spcPct val="150000"/>
              </a:lnSpc>
              <a:spcBef>
                <a:spcPts val="0"/>
              </a:spcBef>
              <a:spcAft>
                <a:spcPts val="0"/>
              </a:spcAft>
              <a:buClr>
                <a:srgbClr val="3C582D"/>
              </a:buClr>
              <a:buSzPts val="1600"/>
              <a:buFont typeface="Calibri"/>
              <a:buAutoNum type="arabicPeriod"/>
            </a:pPr>
            <a:r>
              <a:rPr lang="fr-FR" sz="1600" i="0" u="none" strike="noStrike" cap="none">
                <a:solidFill>
                  <a:srgbClr val="3C582D"/>
                </a:solidFill>
                <a:latin typeface="Calibri"/>
                <a:ea typeface="Calibri"/>
                <a:cs typeface="Calibri"/>
                <a:sym typeface="Calibri"/>
              </a:rPr>
              <a:t>Eau (pas de glace ni neige) (retour fort - réflection)</a:t>
            </a:r>
            <a:endParaRPr sz="160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0"/>
          <p:cNvSpPr/>
          <p:nvPr/>
        </p:nvSpPr>
        <p:spPr>
          <a:xfrm>
            <a:off x="-177450" y="407166"/>
            <a:ext cx="12525880" cy="927647"/>
          </a:xfrm>
          <a:prstGeom prst="roundRect">
            <a:avLst>
              <a:gd name="adj" fmla="val 16667"/>
            </a:avLst>
          </a:prstGeom>
          <a:solidFill>
            <a:srgbClr val="87A045">
              <a:alpha val="80000"/>
            </a:srgbClr>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 name="Google Shape;357;p40"/>
          <p:cNvSpPr txBox="1"/>
          <p:nvPr/>
        </p:nvSpPr>
        <p:spPr>
          <a:xfrm>
            <a:off x="156429" y="615887"/>
            <a:ext cx="12035571" cy="541174"/>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a:solidFill>
                  <a:schemeClr val="lt1"/>
                </a:solidFill>
                <a:latin typeface="Calibri"/>
                <a:ea typeface="Calibri"/>
                <a:cs typeface="Calibri"/>
                <a:sym typeface="Calibri"/>
              </a:rPr>
              <a:t>Références</a:t>
            </a:r>
            <a:endParaRPr sz="3200" b="1">
              <a:solidFill>
                <a:schemeClr val="lt1"/>
              </a:solidFill>
              <a:latin typeface="Calibri"/>
              <a:ea typeface="Calibri"/>
              <a:cs typeface="Calibri"/>
              <a:sym typeface="Calibri"/>
            </a:endParaRPr>
          </a:p>
        </p:txBody>
      </p:sp>
      <p:sp>
        <p:nvSpPr>
          <p:cNvPr id="358" name="Google Shape;358;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28</a:t>
            </a:fld>
            <a:endParaRPr/>
          </a:p>
        </p:txBody>
      </p:sp>
      <p:sp>
        <p:nvSpPr>
          <p:cNvPr id="359" name="Google Shape;359;p40"/>
          <p:cNvSpPr/>
          <p:nvPr/>
        </p:nvSpPr>
        <p:spPr>
          <a:xfrm>
            <a:off x="901700" y="1473149"/>
            <a:ext cx="10913400" cy="52482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115000"/>
              </a:lnSpc>
              <a:spcBef>
                <a:spcPts val="0"/>
              </a:spcBef>
              <a:spcAft>
                <a:spcPts val="0"/>
              </a:spcAft>
              <a:buClr>
                <a:srgbClr val="3C582D"/>
              </a:buClr>
              <a:buSzPts val="1800"/>
              <a:buFont typeface="Courier New"/>
              <a:buChar char="o"/>
            </a:pPr>
            <a:r>
              <a:rPr lang="fr-FR" sz="1800">
                <a:solidFill>
                  <a:srgbClr val="3C582D"/>
                </a:solidFill>
                <a:latin typeface="Calibri"/>
                <a:ea typeface="Calibri"/>
                <a:cs typeface="Calibri"/>
                <a:sym typeface="Calibri"/>
              </a:rPr>
              <a:t>IMST GmbH. (2017). 24 GHz FMCW-RADAR KIT. repéré à : http://www.imst.com/imst/en/support/download/circuits/LR_HZ_DK-sR-1200e_Radar_RZ_17_9_E.pdf</a:t>
            </a:r>
            <a:endParaRPr sz="1800">
              <a:solidFill>
                <a:srgbClr val="3C582D"/>
              </a:solidFill>
              <a:highlight>
                <a:srgbClr val="FFFF00"/>
              </a:highlight>
              <a:latin typeface="Calibri"/>
              <a:ea typeface="Calibri"/>
              <a:cs typeface="Calibri"/>
              <a:sym typeface="Calibri"/>
            </a:endParaRPr>
          </a:p>
          <a:p>
            <a:pPr marL="457200" marR="0" lvl="0" indent="-431800" algn="l" rtl="0">
              <a:lnSpc>
                <a:spcPct val="115000"/>
              </a:lnSpc>
              <a:spcBef>
                <a:spcPts val="0"/>
              </a:spcBef>
              <a:spcAft>
                <a:spcPts val="0"/>
              </a:spcAft>
              <a:buClr>
                <a:srgbClr val="3C582D"/>
              </a:buClr>
              <a:buSzPts val="1800"/>
              <a:buFont typeface="Courier New"/>
              <a:buChar char="o"/>
            </a:pPr>
            <a:r>
              <a:rPr lang="fr-FR" sz="1800">
                <a:solidFill>
                  <a:srgbClr val="3C582D"/>
                </a:solidFill>
                <a:latin typeface="Calibri"/>
                <a:ea typeface="Calibri"/>
                <a:cs typeface="Calibri"/>
                <a:sym typeface="Calibri"/>
              </a:rPr>
              <a:t>Guay, M. &amp; Ferro-Famil, L. (2016). </a:t>
            </a:r>
            <a:r>
              <a:rPr lang="fr-FR" sz="1800" i="1">
                <a:solidFill>
                  <a:srgbClr val="3C582D"/>
                </a:solidFill>
                <a:latin typeface="Calibri"/>
                <a:ea typeface="Calibri"/>
                <a:cs typeface="Calibri"/>
                <a:sym typeface="Calibri"/>
              </a:rPr>
              <a:t>Penetration depth of Synthetic Aperture Radar signals in ice and snow: an analytical approach</a:t>
            </a:r>
            <a:r>
              <a:rPr lang="fr-FR" sz="1800">
                <a:solidFill>
                  <a:srgbClr val="3C582D"/>
                </a:solidFill>
                <a:latin typeface="Calibri"/>
                <a:ea typeface="Calibri"/>
                <a:cs typeface="Calibri"/>
                <a:sym typeface="Calibri"/>
              </a:rPr>
              <a:t>. Repéré à : https://hal.archives-ouvertes.fr/hal-01535482/file/20160316_Gay_WRSMSP.pdf</a:t>
            </a:r>
            <a:endParaRPr sz="1800">
              <a:solidFill>
                <a:srgbClr val="3C582D"/>
              </a:solidFill>
              <a:highlight>
                <a:srgbClr val="FFFF00"/>
              </a:highlight>
              <a:latin typeface="Calibri"/>
              <a:ea typeface="Calibri"/>
              <a:cs typeface="Calibri"/>
              <a:sym typeface="Calibri"/>
            </a:endParaRPr>
          </a:p>
          <a:p>
            <a:pPr marL="457200" marR="0" lvl="0" indent="-431800" algn="l" rtl="0">
              <a:lnSpc>
                <a:spcPct val="115000"/>
              </a:lnSpc>
              <a:spcBef>
                <a:spcPts val="0"/>
              </a:spcBef>
              <a:spcAft>
                <a:spcPts val="0"/>
              </a:spcAft>
              <a:buClr>
                <a:srgbClr val="3C582D"/>
              </a:buClr>
              <a:buSzPts val="1800"/>
              <a:buFont typeface="Calibri"/>
              <a:buChar char="o"/>
            </a:pPr>
            <a:r>
              <a:rPr lang="fr-FR" sz="1800">
                <a:solidFill>
                  <a:srgbClr val="3C582D"/>
                </a:solidFill>
                <a:latin typeface="Calibri"/>
                <a:ea typeface="Calibri"/>
                <a:cs typeface="Calibri"/>
                <a:sym typeface="Calibri"/>
              </a:rPr>
              <a:t>Gusmeroli, A. &amp; Grosse, G. (2012). Ground penetrating radar detection of subsnow slush on ice-covered lakes in interior Alaska. </a:t>
            </a:r>
            <a:r>
              <a:rPr lang="fr-FR" sz="1800" i="1">
                <a:solidFill>
                  <a:srgbClr val="3C582D"/>
                </a:solidFill>
                <a:latin typeface="Calibri"/>
                <a:ea typeface="Calibri"/>
                <a:cs typeface="Calibri"/>
                <a:sym typeface="Calibri"/>
              </a:rPr>
              <a:t>The Cryosphere Discussions, 6 </a:t>
            </a:r>
            <a:r>
              <a:rPr lang="fr-FR" sz="1800">
                <a:solidFill>
                  <a:srgbClr val="3C582D"/>
                </a:solidFill>
                <a:latin typeface="Calibri"/>
                <a:ea typeface="Calibri"/>
                <a:cs typeface="Calibri"/>
                <a:sym typeface="Calibri"/>
              </a:rPr>
              <a:t>(6), 1435-1443. DOI: 10.5194/tc-6-1435-2012 </a:t>
            </a:r>
            <a:endParaRPr sz="1800">
              <a:solidFill>
                <a:srgbClr val="3C582D"/>
              </a:solidFill>
              <a:latin typeface="Calibri"/>
              <a:ea typeface="Calibri"/>
              <a:cs typeface="Calibri"/>
              <a:sym typeface="Calibri"/>
            </a:endParaRPr>
          </a:p>
          <a:p>
            <a:pPr marL="457200" marR="0" lvl="0" indent="-431800" algn="l" rtl="0">
              <a:lnSpc>
                <a:spcPct val="115000"/>
              </a:lnSpc>
              <a:spcBef>
                <a:spcPts val="0"/>
              </a:spcBef>
              <a:spcAft>
                <a:spcPts val="0"/>
              </a:spcAft>
              <a:buClr>
                <a:srgbClr val="3C582D"/>
              </a:buClr>
              <a:buSzPts val="1800"/>
              <a:buFont typeface="Calibri"/>
              <a:buChar char="o"/>
            </a:pPr>
            <a:r>
              <a:rPr lang="fr-FR" sz="1800">
                <a:solidFill>
                  <a:srgbClr val="3C582D"/>
                </a:solidFill>
                <a:latin typeface="Calibri"/>
                <a:ea typeface="Calibri"/>
                <a:cs typeface="Calibri"/>
                <a:sym typeface="Calibri"/>
              </a:rPr>
              <a:t>Mätzler, C. &amp; Wegmüller, U. (1987). Dielectric properties of freshwater ice at microwave frequencies. </a:t>
            </a:r>
            <a:r>
              <a:rPr lang="fr-FR" sz="1800" i="1">
                <a:solidFill>
                  <a:srgbClr val="3C582D"/>
                </a:solidFill>
                <a:latin typeface="Calibri"/>
                <a:ea typeface="Calibri"/>
                <a:cs typeface="Calibri"/>
                <a:sym typeface="Calibri"/>
              </a:rPr>
              <a:t>J. Phys. D: Appl. Phys. 20 </a:t>
            </a:r>
            <a:r>
              <a:rPr lang="fr-FR" sz="1800">
                <a:solidFill>
                  <a:srgbClr val="3C582D"/>
                </a:solidFill>
                <a:latin typeface="Calibri"/>
                <a:ea typeface="Calibri"/>
                <a:cs typeface="Calibri"/>
                <a:sym typeface="Calibri"/>
              </a:rPr>
              <a:t>(12), 1623-1630. Repéré à : http://iopscience.iop.org/article/10.1088/0022-3727/20/12/013/meta</a:t>
            </a:r>
            <a:endParaRPr sz="1800">
              <a:solidFill>
                <a:srgbClr val="3C582D"/>
              </a:solidFill>
              <a:highlight>
                <a:srgbClr val="FFFF00"/>
              </a:highlight>
              <a:latin typeface="Calibri"/>
              <a:ea typeface="Calibri"/>
              <a:cs typeface="Calibri"/>
              <a:sym typeface="Calibri"/>
            </a:endParaRPr>
          </a:p>
          <a:p>
            <a:pPr marL="457200" marR="0" lvl="0" indent="-431800" algn="l" rtl="0">
              <a:lnSpc>
                <a:spcPct val="115000"/>
              </a:lnSpc>
              <a:spcBef>
                <a:spcPts val="0"/>
              </a:spcBef>
              <a:spcAft>
                <a:spcPts val="0"/>
              </a:spcAft>
              <a:buClr>
                <a:srgbClr val="3C582D"/>
              </a:buClr>
              <a:buSzPts val="1800"/>
              <a:buFont typeface="Calibri"/>
              <a:buChar char="o"/>
            </a:pPr>
            <a:r>
              <a:rPr lang="fr-FR" sz="1800">
                <a:solidFill>
                  <a:srgbClr val="3C582D"/>
                </a:solidFill>
                <a:latin typeface="Calibri"/>
                <a:ea typeface="Calibri"/>
                <a:cs typeface="Calibri"/>
                <a:sym typeface="Calibri"/>
              </a:rPr>
              <a:t>Royer, A. &amp; Pomerleau, P. (2017). Ice Radar (SIRA) project. NSERC CRSNG, Université Sherbrooke. </a:t>
            </a:r>
            <a:endParaRPr sz="1800">
              <a:solidFill>
                <a:srgbClr val="3C582D"/>
              </a:solidFill>
              <a:latin typeface="Calibri"/>
              <a:ea typeface="Calibri"/>
              <a:cs typeface="Calibri"/>
              <a:sym typeface="Calibri"/>
            </a:endParaRPr>
          </a:p>
          <a:p>
            <a:pPr marL="457200" marR="0" lvl="0" indent="-431800" algn="l" rtl="0">
              <a:lnSpc>
                <a:spcPct val="115000"/>
              </a:lnSpc>
              <a:spcBef>
                <a:spcPts val="0"/>
              </a:spcBef>
              <a:spcAft>
                <a:spcPts val="0"/>
              </a:spcAft>
              <a:buClr>
                <a:srgbClr val="3C582D"/>
              </a:buClr>
              <a:buSzPts val="1800"/>
              <a:buFont typeface="Calibri"/>
              <a:buChar char="o"/>
            </a:pPr>
            <a:r>
              <a:rPr lang="fr-FR" sz="1800">
                <a:solidFill>
                  <a:srgbClr val="3C582D"/>
                </a:solidFill>
                <a:latin typeface="Calibri"/>
                <a:ea typeface="Calibri"/>
                <a:cs typeface="Calibri"/>
                <a:sym typeface="Calibri"/>
              </a:rPr>
              <a:t>Darbois, B. (2013). </a:t>
            </a:r>
            <a:r>
              <a:rPr lang="fr-FR" sz="1800" i="1">
                <a:solidFill>
                  <a:srgbClr val="3C582D"/>
                </a:solidFill>
                <a:latin typeface="Calibri"/>
                <a:ea typeface="Calibri"/>
                <a:cs typeface="Calibri"/>
                <a:sym typeface="Calibri"/>
              </a:rPr>
              <a:t>Le gel d’un lac</a:t>
            </a:r>
            <a:r>
              <a:rPr lang="fr-FR" sz="1800">
                <a:solidFill>
                  <a:srgbClr val="3C582D"/>
                </a:solidFill>
                <a:latin typeface="Calibri"/>
                <a:ea typeface="Calibri"/>
                <a:cs typeface="Calibri"/>
                <a:sym typeface="Calibri"/>
              </a:rPr>
              <a:t>. Repéré à: https://questions2physique.wordpress.com/2013/01/20/le-gel-dun-lac/</a:t>
            </a:r>
            <a:endParaRPr sz="1800">
              <a:solidFill>
                <a:srgbClr val="3C582D"/>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p:nvPr/>
        </p:nvSpPr>
        <p:spPr>
          <a:xfrm>
            <a:off x="-177450" y="407166"/>
            <a:ext cx="12525880" cy="927647"/>
          </a:xfrm>
          <a:prstGeom prst="roundRect">
            <a:avLst>
              <a:gd name="adj" fmla="val 16667"/>
            </a:avLst>
          </a:prstGeom>
          <a:solidFill>
            <a:srgbClr val="87A045">
              <a:alpha val="80000"/>
            </a:srgbClr>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 name="Google Shape;108;p15"/>
          <p:cNvSpPr txBox="1"/>
          <p:nvPr/>
        </p:nvSpPr>
        <p:spPr>
          <a:xfrm>
            <a:off x="156429" y="615887"/>
            <a:ext cx="12035571" cy="541174"/>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i="0" u="none" strike="noStrike" cap="none">
                <a:solidFill>
                  <a:schemeClr val="lt1"/>
                </a:solidFill>
                <a:latin typeface="Calibri"/>
                <a:ea typeface="Calibri"/>
                <a:cs typeface="Calibri"/>
                <a:sym typeface="Calibri"/>
              </a:rPr>
              <a:t>Mise en contexte</a:t>
            </a:r>
            <a:endParaRPr sz="3200" b="1" i="0" u="none" strike="noStrike" cap="none">
              <a:solidFill>
                <a:schemeClr val="lt1"/>
              </a:solidFill>
              <a:latin typeface="Calibri"/>
              <a:ea typeface="Calibri"/>
              <a:cs typeface="Calibri"/>
              <a:sym typeface="Calibri"/>
            </a:endParaRPr>
          </a:p>
        </p:txBody>
      </p:sp>
      <p:sp>
        <p:nvSpPr>
          <p:cNvPr id="109" name="Google Shape;109;p15"/>
          <p:cNvSpPr txBox="1"/>
          <p:nvPr/>
        </p:nvSpPr>
        <p:spPr>
          <a:xfrm>
            <a:off x="432033" y="1680694"/>
            <a:ext cx="5587943" cy="4093428"/>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rgbClr val="3C582D"/>
              </a:buClr>
              <a:buSzPts val="2200"/>
              <a:buFont typeface="Courier New"/>
              <a:buChar char="o"/>
            </a:pPr>
            <a:r>
              <a:rPr lang="fr-FR" sz="2200" b="0" i="0" u="none" strike="noStrike" cap="none">
                <a:solidFill>
                  <a:srgbClr val="3C582D"/>
                </a:solidFill>
                <a:latin typeface="Calibri"/>
                <a:ea typeface="Calibri"/>
                <a:cs typeface="Calibri"/>
                <a:sym typeface="Calibri"/>
              </a:rPr>
              <a:t>La ville de Magog désire </a:t>
            </a:r>
            <a:r>
              <a:rPr lang="fr-FR" sz="2200">
                <a:solidFill>
                  <a:srgbClr val="3C582D"/>
                </a:solidFill>
                <a:latin typeface="Calibri"/>
                <a:ea typeface="Calibri"/>
                <a:cs typeface="Calibri"/>
                <a:sym typeface="Calibri"/>
              </a:rPr>
              <a:t>obtenir un suivi de l’épaisseur de la glace</a:t>
            </a:r>
            <a:r>
              <a:rPr lang="fr-FR" sz="2200" b="0" i="0" u="none" strike="noStrike" cap="none">
                <a:solidFill>
                  <a:srgbClr val="3C582D"/>
                </a:solidFill>
                <a:latin typeface="Calibri"/>
                <a:ea typeface="Calibri"/>
                <a:cs typeface="Calibri"/>
                <a:sym typeface="Calibri"/>
              </a:rPr>
              <a:t> sur le lac Memphrémagog durant la saison hivernale</a:t>
            </a:r>
            <a:endParaRPr/>
          </a:p>
          <a:p>
            <a:pPr marL="457200" marR="0" lvl="0" indent="-457200" algn="l" rtl="0">
              <a:spcBef>
                <a:spcPts val="1200"/>
              </a:spcBef>
              <a:spcAft>
                <a:spcPts val="0"/>
              </a:spcAft>
              <a:buClr>
                <a:srgbClr val="3C582D"/>
              </a:buClr>
              <a:buSzPts val="2200"/>
              <a:buFont typeface="Courier New"/>
              <a:buChar char="o"/>
            </a:pPr>
            <a:r>
              <a:rPr lang="fr-FR" sz="2200" b="0" i="0" u="none" strike="noStrike" cap="none">
                <a:solidFill>
                  <a:srgbClr val="3C582D"/>
                </a:solidFill>
                <a:latin typeface="Calibri"/>
                <a:ea typeface="Calibri"/>
                <a:cs typeface="Calibri"/>
                <a:sym typeface="Calibri"/>
              </a:rPr>
              <a:t>Présence </a:t>
            </a:r>
            <a:r>
              <a:rPr lang="fr-FR" sz="2200">
                <a:solidFill>
                  <a:srgbClr val="3C582D"/>
                </a:solidFill>
                <a:latin typeface="Calibri"/>
                <a:ea typeface="Calibri"/>
                <a:cs typeface="Calibri"/>
                <a:sym typeface="Calibri"/>
              </a:rPr>
              <a:t>fréquente </a:t>
            </a:r>
            <a:r>
              <a:rPr lang="fr-FR" sz="2200" b="0" i="0" u="none" strike="noStrike" cap="none">
                <a:solidFill>
                  <a:srgbClr val="3C582D"/>
                </a:solidFill>
                <a:latin typeface="Calibri"/>
                <a:ea typeface="Calibri"/>
                <a:cs typeface="Calibri"/>
                <a:sym typeface="Calibri"/>
              </a:rPr>
              <a:t>et diversifiée d’activités, de loisirs, de déplacements, notamment à pied et en motoneige</a:t>
            </a:r>
            <a:endParaRPr/>
          </a:p>
          <a:p>
            <a:pPr marL="457200" marR="0" lvl="0" indent="-457200" algn="l" rtl="0">
              <a:spcBef>
                <a:spcPts val="1200"/>
              </a:spcBef>
              <a:spcAft>
                <a:spcPts val="0"/>
              </a:spcAft>
              <a:buClr>
                <a:srgbClr val="3C582D"/>
              </a:buClr>
              <a:buSzPts val="2200"/>
              <a:buFont typeface="Courier New"/>
              <a:buChar char="o"/>
            </a:pPr>
            <a:r>
              <a:rPr lang="fr-FR" sz="2200" b="0" i="0" u="none" strike="noStrike" cap="none">
                <a:solidFill>
                  <a:srgbClr val="3C582D"/>
                </a:solidFill>
                <a:latin typeface="Calibri"/>
                <a:ea typeface="Calibri"/>
                <a:cs typeface="Calibri"/>
                <a:sym typeface="Calibri"/>
              </a:rPr>
              <a:t>Appel d’offre pour le suivi de l’épaisseur de la glace de la partie du lac qui appartient à la ville de Magog, une superficie de 16 km</a:t>
            </a:r>
            <a:r>
              <a:rPr lang="fr-FR" sz="2200" b="0" i="0" u="none" strike="noStrike" cap="none" baseline="30000">
                <a:solidFill>
                  <a:srgbClr val="3C582D"/>
                </a:solidFill>
                <a:latin typeface="Calibri"/>
                <a:ea typeface="Calibri"/>
                <a:cs typeface="Calibri"/>
                <a:sym typeface="Calibri"/>
              </a:rPr>
              <a:t>2</a:t>
            </a:r>
            <a:endParaRPr baseline="30000"/>
          </a:p>
          <a:p>
            <a:pPr marL="457200" marR="0" lvl="0" indent="-317500" algn="l" rtl="0">
              <a:spcBef>
                <a:spcPts val="1200"/>
              </a:spcBef>
              <a:spcAft>
                <a:spcPts val="0"/>
              </a:spcAft>
              <a:buClr>
                <a:schemeClr val="dk1"/>
              </a:buClr>
              <a:buSzPts val="2200"/>
              <a:buFont typeface="Courier New"/>
              <a:buNone/>
            </a:pPr>
            <a:endParaRPr sz="2200" b="0" i="0" u="none" strike="noStrike" cap="none">
              <a:solidFill>
                <a:srgbClr val="3C582D"/>
              </a:solidFill>
              <a:latin typeface="Calibri"/>
              <a:ea typeface="Calibri"/>
              <a:cs typeface="Calibri"/>
              <a:sym typeface="Calibri"/>
            </a:endParaRPr>
          </a:p>
        </p:txBody>
      </p:sp>
      <p:sp>
        <p:nvSpPr>
          <p:cNvPr id="110" name="Google Shape;11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a:t>
            </a:fld>
            <a:endParaRPr/>
          </a:p>
        </p:txBody>
      </p:sp>
      <p:pic>
        <p:nvPicPr>
          <p:cNvPr id="111" name="Google Shape;111;p15"/>
          <p:cNvPicPr preferRelativeResize="0"/>
          <p:nvPr/>
        </p:nvPicPr>
        <p:blipFill rotWithShape="1">
          <a:blip r:embed="rId3">
            <a:alphaModFix/>
          </a:blip>
          <a:srcRect l="6441" t="4600" r="5792" b="7091"/>
          <a:stretch/>
        </p:blipFill>
        <p:spPr>
          <a:xfrm>
            <a:off x="6081625" y="133550"/>
            <a:ext cx="5024875" cy="6542926"/>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p:nvPr/>
        </p:nvSpPr>
        <p:spPr>
          <a:xfrm>
            <a:off x="-177450" y="407166"/>
            <a:ext cx="12525880" cy="927647"/>
          </a:xfrm>
          <a:prstGeom prst="roundRect">
            <a:avLst>
              <a:gd name="adj" fmla="val 16667"/>
            </a:avLst>
          </a:prstGeom>
          <a:solidFill>
            <a:srgbClr val="87A045">
              <a:alpha val="80000"/>
            </a:srgbClr>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 name="Google Shape;118;p16"/>
          <p:cNvSpPr txBox="1"/>
          <p:nvPr/>
        </p:nvSpPr>
        <p:spPr>
          <a:xfrm>
            <a:off x="156429" y="615887"/>
            <a:ext cx="12035571" cy="541174"/>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i="0" u="none" strike="noStrike" cap="none">
                <a:solidFill>
                  <a:schemeClr val="lt1"/>
                </a:solidFill>
                <a:latin typeface="Calibri"/>
                <a:ea typeface="Calibri"/>
                <a:cs typeface="Calibri"/>
                <a:sym typeface="Calibri"/>
              </a:rPr>
              <a:t>Notre solution</a:t>
            </a:r>
            <a:endParaRPr sz="3200" b="1" i="0" u="none" strike="noStrike" cap="none">
              <a:solidFill>
                <a:schemeClr val="lt1"/>
              </a:solidFill>
              <a:latin typeface="Calibri"/>
              <a:ea typeface="Calibri"/>
              <a:cs typeface="Calibri"/>
              <a:sym typeface="Calibri"/>
            </a:endParaRPr>
          </a:p>
        </p:txBody>
      </p:sp>
      <p:sp>
        <p:nvSpPr>
          <p:cNvPr id="119" name="Google Shape;119;p16"/>
          <p:cNvSpPr txBox="1"/>
          <p:nvPr/>
        </p:nvSpPr>
        <p:spPr>
          <a:xfrm>
            <a:off x="808775" y="1382174"/>
            <a:ext cx="10545000" cy="7758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14000"/>
              </a:lnSpc>
              <a:spcBef>
                <a:spcPts val="600"/>
              </a:spcBef>
              <a:spcAft>
                <a:spcPts val="0"/>
              </a:spcAft>
              <a:buClr>
                <a:srgbClr val="3C582D"/>
              </a:buClr>
              <a:buSzPts val="2200"/>
              <a:buFont typeface="Courier New"/>
              <a:buChar char="o"/>
            </a:pPr>
            <a:r>
              <a:rPr lang="fr-FR" sz="2200" b="0" i="0" u="none" strike="noStrike" cap="none">
                <a:solidFill>
                  <a:srgbClr val="3C582D"/>
                </a:solidFill>
                <a:latin typeface="Calibri"/>
                <a:ea typeface="Calibri"/>
                <a:cs typeface="Calibri"/>
                <a:sym typeface="Calibri"/>
              </a:rPr>
              <a:t>Notre solution est basée sur un radar porté par un drone :</a:t>
            </a:r>
            <a:endParaRPr/>
          </a:p>
        </p:txBody>
      </p:sp>
      <p:sp>
        <p:nvSpPr>
          <p:cNvPr id="120" name="Google Shape;12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a:t>
            </a:fld>
            <a:endParaRPr/>
          </a:p>
        </p:txBody>
      </p:sp>
      <p:sp>
        <p:nvSpPr>
          <p:cNvPr id="121" name="Google Shape;121;p16"/>
          <p:cNvSpPr txBox="1"/>
          <p:nvPr/>
        </p:nvSpPr>
        <p:spPr>
          <a:xfrm>
            <a:off x="6172200" y="2786212"/>
            <a:ext cx="5181600" cy="3752700"/>
          </a:xfrm>
          <a:prstGeom prst="rect">
            <a:avLst/>
          </a:prstGeom>
          <a:noFill/>
          <a:ln>
            <a:noFill/>
          </a:ln>
        </p:spPr>
        <p:txBody>
          <a:bodyPr spcFirstLastPara="1" wrap="square" lIns="91425" tIns="45700" rIns="91425" bIns="45700" anchor="t" anchorCtr="0">
            <a:noAutofit/>
          </a:bodyPr>
          <a:lstStyle/>
          <a:p>
            <a:pPr marL="914400" marR="0" lvl="1" indent="-317500" algn="l" rtl="0">
              <a:lnSpc>
                <a:spcPct val="114000"/>
              </a:lnSpc>
              <a:spcBef>
                <a:spcPts val="0"/>
              </a:spcBef>
              <a:spcAft>
                <a:spcPts val="0"/>
              </a:spcAft>
              <a:buClr>
                <a:schemeClr val="dk1"/>
              </a:buClr>
              <a:buSzPts val="2200"/>
              <a:buFont typeface="Courier New"/>
              <a:buNone/>
            </a:pPr>
            <a:endParaRPr sz="2200" b="0" i="0" u="none" strike="noStrike" cap="none">
              <a:solidFill>
                <a:srgbClr val="3C582D"/>
              </a:solidFill>
              <a:latin typeface="Calibri"/>
              <a:ea typeface="Calibri"/>
              <a:cs typeface="Calibri"/>
              <a:sym typeface="Calibri"/>
            </a:endParaRPr>
          </a:p>
        </p:txBody>
      </p:sp>
      <p:graphicFrame>
        <p:nvGraphicFramePr>
          <p:cNvPr id="122" name="Google Shape;122;p16"/>
          <p:cNvGraphicFramePr/>
          <p:nvPr/>
        </p:nvGraphicFramePr>
        <p:xfrm>
          <a:off x="912093" y="2398129"/>
          <a:ext cx="10524250" cy="3718075"/>
        </p:xfrm>
        <a:graphic>
          <a:graphicData uri="http://schemas.openxmlformats.org/drawingml/2006/table">
            <a:tbl>
              <a:tblPr>
                <a:noFill/>
                <a:tableStyleId>{052B5CFC-049C-4EF4-9013-B4CFD2CFF9C3}</a:tableStyleId>
              </a:tblPr>
              <a:tblGrid>
                <a:gridCol w="5262125"/>
                <a:gridCol w="5262125"/>
              </a:tblGrid>
              <a:tr h="3718075">
                <a:tc>
                  <a:txBody>
                    <a:bodyPr/>
                    <a:lstStyle/>
                    <a:p>
                      <a:pPr marL="914400" marR="0" lvl="1" indent="-457200" algn="l" rtl="0">
                        <a:lnSpc>
                          <a:spcPct val="114000"/>
                        </a:lnSpc>
                        <a:spcBef>
                          <a:spcPts val="600"/>
                        </a:spcBef>
                        <a:spcAft>
                          <a:spcPts val="0"/>
                        </a:spcAft>
                        <a:buClr>
                          <a:srgbClr val="3C582D"/>
                        </a:buClr>
                        <a:buSzPts val="2000"/>
                        <a:buFont typeface="Courier New"/>
                        <a:buChar char="o"/>
                      </a:pPr>
                      <a:r>
                        <a:rPr lang="fr-FR" sz="2000">
                          <a:solidFill>
                            <a:srgbClr val="3C582D"/>
                          </a:solidFill>
                        </a:rPr>
                        <a:t>Quantité inégalée de mesures précises</a:t>
                      </a:r>
                      <a:endParaRPr sz="2000">
                        <a:solidFill>
                          <a:srgbClr val="3C582D"/>
                        </a:solidFill>
                      </a:endParaRPr>
                    </a:p>
                    <a:p>
                      <a:pPr marL="914400" marR="0" lvl="1" indent="-457200" algn="l" rtl="0">
                        <a:lnSpc>
                          <a:spcPct val="114000"/>
                        </a:lnSpc>
                        <a:spcBef>
                          <a:spcPts val="600"/>
                        </a:spcBef>
                        <a:spcAft>
                          <a:spcPts val="0"/>
                        </a:spcAft>
                        <a:buClr>
                          <a:srgbClr val="3C582D"/>
                        </a:buClr>
                        <a:buSzPts val="2000"/>
                        <a:buFont typeface="Courier New"/>
                        <a:buChar char="o"/>
                      </a:pPr>
                      <a:r>
                        <a:rPr lang="fr-FR" sz="2000">
                          <a:solidFill>
                            <a:srgbClr val="3C582D"/>
                          </a:solidFill>
                        </a:rPr>
                        <a:t>Sécuritaire</a:t>
                      </a:r>
                      <a:endParaRPr sz="2000">
                        <a:solidFill>
                          <a:srgbClr val="3C582D"/>
                        </a:solidFill>
                      </a:endParaRPr>
                    </a:p>
                    <a:p>
                      <a:pPr marL="914400" marR="0" lvl="1" indent="-457200" algn="l" rtl="0">
                        <a:lnSpc>
                          <a:spcPct val="114000"/>
                        </a:lnSpc>
                        <a:spcBef>
                          <a:spcPts val="600"/>
                        </a:spcBef>
                        <a:spcAft>
                          <a:spcPts val="0"/>
                        </a:spcAft>
                        <a:buClr>
                          <a:srgbClr val="3C582D"/>
                        </a:buClr>
                        <a:buSzPts val="2000"/>
                        <a:buFont typeface="Courier New"/>
                        <a:buChar char="o"/>
                      </a:pPr>
                      <a:r>
                        <a:rPr lang="fr-FR" sz="2000" u="none" strike="noStrike" cap="none">
                          <a:solidFill>
                            <a:srgbClr val="3C582D"/>
                          </a:solidFill>
                        </a:rPr>
                        <a:t>Portable et légère</a:t>
                      </a:r>
                      <a:endParaRPr/>
                    </a:p>
                    <a:p>
                      <a:pPr marL="914400" marR="0" lvl="1" indent="-457200" algn="l" rtl="0">
                        <a:lnSpc>
                          <a:spcPct val="114000"/>
                        </a:lnSpc>
                        <a:spcBef>
                          <a:spcPts val="600"/>
                        </a:spcBef>
                        <a:spcAft>
                          <a:spcPts val="0"/>
                        </a:spcAft>
                        <a:buClr>
                          <a:srgbClr val="3C582D"/>
                        </a:buClr>
                        <a:buSzPts val="2000"/>
                        <a:buFont typeface="Courier New"/>
                        <a:buChar char="o"/>
                      </a:pPr>
                      <a:r>
                        <a:rPr lang="fr-FR" sz="2000">
                          <a:solidFill>
                            <a:srgbClr val="3C582D"/>
                          </a:solidFill>
                        </a:rPr>
                        <a:t>Peu </a:t>
                      </a:r>
                      <a:r>
                        <a:rPr lang="fr-FR" sz="2000" u="none" strike="noStrike" cap="none">
                          <a:solidFill>
                            <a:srgbClr val="3C582D"/>
                          </a:solidFill>
                        </a:rPr>
                        <a:t>intrusive</a:t>
                      </a:r>
                      <a:endParaRPr/>
                    </a:p>
                    <a:p>
                      <a:pPr marL="914400" marR="0" lvl="1" indent="-457200" algn="l" rtl="0">
                        <a:lnSpc>
                          <a:spcPct val="114000"/>
                        </a:lnSpc>
                        <a:spcBef>
                          <a:spcPts val="600"/>
                        </a:spcBef>
                        <a:spcAft>
                          <a:spcPts val="0"/>
                        </a:spcAft>
                        <a:buClr>
                          <a:srgbClr val="3C582D"/>
                        </a:buClr>
                        <a:buSzPts val="2000"/>
                        <a:buFont typeface="Courier New"/>
                        <a:buChar char="o"/>
                      </a:pPr>
                      <a:r>
                        <a:rPr lang="fr-FR" sz="2000" u="none" strike="noStrike" cap="none">
                          <a:solidFill>
                            <a:srgbClr val="3C582D"/>
                          </a:solidFill>
                        </a:rPr>
                        <a:t>Libre d</a:t>
                      </a:r>
                      <a:r>
                        <a:rPr lang="fr-FR" sz="2000">
                          <a:solidFill>
                            <a:srgbClr val="3C582D"/>
                          </a:solidFill>
                        </a:rPr>
                        <a:t>’entretien</a:t>
                      </a:r>
                      <a:r>
                        <a:rPr lang="fr-FR" sz="2000" u="none" strike="noStrike" cap="none">
                          <a:solidFill>
                            <a:srgbClr val="3C582D"/>
                          </a:solidFill>
                        </a:rPr>
                        <a:t> durant les opérations</a:t>
                      </a:r>
                      <a:endParaRPr/>
                    </a:p>
                    <a:p>
                      <a:pPr marL="914400" marR="0" lvl="1" indent="-457200" algn="l" rtl="0">
                        <a:lnSpc>
                          <a:spcPct val="114000"/>
                        </a:lnSpc>
                        <a:spcBef>
                          <a:spcPts val="600"/>
                        </a:spcBef>
                        <a:spcAft>
                          <a:spcPts val="0"/>
                        </a:spcAft>
                        <a:buClr>
                          <a:srgbClr val="3C582D"/>
                        </a:buClr>
                        <a:buSzPts val="2000"/>
                        <a:buFont typeface="Courier New"/>
                        <a:buChar char="o"/>
                      </a:pPr>
                      <a:r>
                        <a:rPr lang="fr-FR" sz="2000" u="none" strike="noStrike" cap="none">
                          <a:solidFill>
                            <a:srgbClr val="3C582D"/>
                          </a:solidFill>
                        </a:rPr>
                        <a:t>Faible en consommation d’énergie</a:t>
                      </a:r>
                      <a:endParaRPr/>
                    </a:p>
                    <a:p>
                      <a:pPr marL="914400" marR="0" lvl="1" indent="-457200" algn="l" rtl="0">
                        <a:lnSpc>
                          <a:spcPct val="114000"/>
                        </a:lnSpc>
                        <a:spcBef>
                          <a:spcPts val="600"/>
                        </a:spcBef>
                        <a:spcAft>
                          <a:spcPts val="0"/>
                        </a:spcAft>
                        <a:buClr>
                          <a:srgbClr val="3C582D"/>
                        </a:buClr>
                        <a:buSzPts val="2000"/>
                        <a:buFont typeface="Courier New"/>
                        <a:buChar char="o"/>
                      </a:pPr>
                      <a:r>
                        <a:rPr lang="fr-FR" sz="2000" u="none" strike="noStrike" cap="none">
                          <a:solidFill>
                            <a:srgbClr val="3C582D"/>
                          </a:solidFill>
                        </a:rPr>
                        <a:t>Simpl</a:t>
                      </a:r>
                      <a:r>
                        <a:rPr lang="fr-FR" sz="2000">
                          <a:solidFill>
                            <a:srgbClr val="3C582D"/>
                          </a:solidFill>
                        </a:rPr>
                        <a:t>e à implanter</a:t>
                      </a:r>
                      <a:endParaRPr sz="2000">
                        <a:solidFill>
                          <a:srgbClr val="3C582D"/>
                        </a:solidFill>
                      </a:endParaRPr>
                    </a:p>
                    <a:p>
                      <a:pPr marL="914400" marR="0" lvl="1" indent="-457200" algn="l" rtl="0">
                        <a:lnSpc>
                          <a:spcPct val="114000"/>
                        </a:lnSpc>
                        <a:spcBef>
                          <a:spcPts val="600"/>
                        </a:spcBef>
                        <a:spcAft>
                          <a:spcPts val="0"/>
                        </a:spcAft>
                        <a:buClr>
                          <a:srgbClr val="3C582D"/>
                        </a:buClr>
                        <a:buSzPts val="2000"/>
                        <a:buFont typeface="Courier New"/>
                        <a:buChar char="o"/>
                      </a:pPr>
                      <a:r>
                        <a:rPr lang="fr-FR" sz="2000">
                          <a:solidFill>
                            <a:srgbClr val="3C582D"/>
                          </a:solidFill>
                        </a:rPr>
                        <a:t>Travail étroit avec la ville</a:t>
                      </a:r>
                      <a:endParaRPr sz="2000">
                        <a:solidFill>
                          <a:srgbClr val="3C582D"/>
                        </a:solidFill>
                      </a:endParaRPr>
                    </a:p>
                  </a:txBody>
                  <a:tcPr marL="91450" marR="91450" marT="45725" marB="45725"/>
                </a:tc>
                <a:tc>
                  <a:txBody>
                    <a:bodyPr/>
                    <a:lstStyle/>
                    <a:p>
                      <a:pPr marL="914400" marR="0" lvl="1" indent="-457200" algn="l" rtl="0">
                        <a:lnSpc>
                          <a:spcPct val="114000"/>
                        </a:lnSpc>
                        <a:spcBef>
                          <a:spcPts val="0"/>
                        </a:spcBef>
                        <a:spcAft>
                          <a:spcPts val="0"/>
                        </a:spcAft>
                        <a:buClr>
                          <a:srgbClr val="3C582D"/>
                        </a:buClr>
                        <a:buSzPts val="2000"/>
                        <a:buFont typeface="Courier New"/>
                        <a:buChar char="o"/>
                      </a:pPr>
                      <a:r>
                        <a:rPr lang="fr-FR" sz="2000" u="none" strike="noStrike" cap="none">
                          <a:solidFill>
                            <a:srgbClr val="3C582D"/>
                          </a:solidFill>
                        </a:rPr>
                        <a:t>Choix des zones d’étude</a:t>
                      </a:r>
                      <a:endParaRPr/>
                    </a:p>
                    <a:p>
                      <a:pPr marL="914400" marR="0" lvl="1" indent="-457200" algn="l" rtl="0">
                        <a:lnSpc>
                          <a:spcPct val="114000"/>
                        </a:lnSpc>
                        <a:spcBef>
                          <a:spcPts val="600"/>
                        </a:spcBef>
                        <a:spcAft>
                          <a:spcPts val="0"/>
                        </a:spcAft>
                        <a:buClr>
                          <a:srgbClr val="3C582D"/>
                        </a:buClr>
                        <a:buSzPts val="2000"/>
                        <a:buFont typeface="Courier New"/>
                        <a:buChar char="o"/>
                      </a:pPr>
                      <a:r>
                        <a:rPr lang="fr-FR" sz="2000" u="none" strike="noStrike" cap="none">
                          <a:solidFill>
                            <a:srgbClr val="3C582D"/>
                          </a:solidFill>
                        </a:rPr>
                        <a:t>Choix des jours et des intervalles de prises de mesure</a:t>
                      </a:r>
                      <a:endParaRPr/>
                    </a:p>
                    <a:p>
                      <a:pPr marL="914400" marR="0" lvl="1" indent="-457200" algn="l" rtl="0">
                        <a:lnSpc>
                          <a:spcPct val="114000"/>
                        </a:lnSpc>
                        <a:spcBef>
                          <a:spcPts val="600"/>
                        </a:spcBef>
                        <a:spcAft>
                          <a:spcPts val="0"/>
                        </a:spcAft>
                        <a:buClr>
                          <a:srgbClr val="3C582D"/>
                        </a:buClr>
                        <a:buSzPts val="2000"/>
                        <a:buFont typeface="Courier New"/>
                        <a:buChar char="o"/>
                      </a:pPr>
                      <a:r>
                        <a:rPr lang="fr-FR" sz="2000" u="none" strike="noStrike" cap="none">
                          <a:solidFill>
                            <a:srgbClr val="3C582D"/>
                          </a:solidFill>
                        </a:rPr>
                        <a:t>Faible en coût matériel et opérationnalisation</a:t>
                      </a:r>
                      <a:endParaRPr/>
                    </a:p>
                    <a:p>
                      <a:pPr marL="914400" marR="0" lvl="1" indent="-457200" algn="l" rtl="0">
                        <a:lnSpc>
                          <a:spcPct val="114000"/>
                        </a:lnSpc>
                        <a:spcBef>
                          <a:spcPts val="600"/>
                        </a:spcBef>
                        <a:spcAft>
                          <a:spcPts val="0"/>
                        </a:spcAft>
                        <a:buClr>
                          <a:srgbClr val="3C582D"/>
                        </a:buClr>
                        <a:buSzPts val="2000"/>
                        <a:buFont typeface="Courier New"/>
                        <a:buChar char="o"/>
                      </a:pPr>
                      <a:r>
                        <a:rPr lang="fr-FR" sz="2000" u="none" strike="noStrike" cap="none">
                          <a:solidFill>
                            <a:srgbClr val="3C582D"/>
                          </a:solidFill>
                        </a:rPr>
                        <a:t>Grande capacité d’enregistrement et de traitement</a:t>
                      </a:r>
                      <a:endParaRPr sz="2000" u="none" strike="noStrike" cap="none">
                        <a:solidFill>
                          <a:srgbClr val="3C582D"/>
                        </a:solidFill>
                      </a:endParaRPr>
                    </a:p>
                    <a:p>
                      <a:pPr marL="914400" marR="0" lvl="1" indent="-457200" algn="l" rtl="0">
                        <a:lnSpc>
                          <a:spcPct val="114000"/>
                        </a:lnSpc>
                        <a:spcBef>
                          <a:spcPts val="600"/>
                        </a:spcBef>
                        <a:spcAft>
                          <a:spcPts val="0"/>
                        </a:spcAft>
                        <a:buClr>
                          <a:srgbClr val="3C582D"/>
                        </a:buClr>
                        <a:buSzPts val="2000"/>
                        <a:buFont typeface="Courier New"/>
                        <a:buChar char="o"/>
                      </a:pPr>
                      <a:r>
                        <a:rPr lang="fr-FR" sz="2000" u="none" strike="noStrike" cap="none">
                          <a:solidFill>
                            <a:srgbClr val="3C582D"/>
                          </a:solidFill>
                        </a:rPr>
                        <a:t>Méthodologie éprouvée réduisant les </a:t>
                      </a:r>
                      <a:r>
                        <a:rPr lang="fr-FR" sz="2000">
                          <a:solidFill>
                            <a:srgbClr val="3C582D"/>
                          </a:solidFill>
                        </a:rPr>
                        <a:t>erreurs </a:t>
                      </a:r>
                      <a:r>
                        <a:rPr lang="fr-FR" sz="2000" u="none" strike="noStrike" cap="none">
                          <a:solidFill>
                            <a:srgbClr val="3C582D"/>
                          </a:solidFill>
                        </a:rPr>
                        <a:t>d’interprétation</a:t>
                      </a:r>
                      <a:endParaRPr/>
                    </a:p>
                  </a:txBody>
                  <a:tcPr marL="91450" marR="91450" marT="45725" marB="45725"/>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7"/>
          <p:cNvSpPr/>
          <p:nvPr/>
        </p:nvSpPr>
        <p:spPr>
          <a:xfrm>
            <a:off x="-177450" y="407166"/>
            <a:ext cx="12525880" cy="927647"/>
          </a:xfrm>
          <a:prstGeom prst="roundRect">
            <a:avLst>
              <a:gd name="adj" fmla="val 16667"/>
            </a:avLst>
          </a:prstGeom>
          <a:solidFill>
            <a:srgbClr val="87A045">
              <a:alpha val="80000"/>
            </a:srgbClr>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9" name="Google Shape;129;p17"/>
          <p:cNvSpPr txBox="1"/>
          <p:nvPr/>
        </p:nvSpPr>
        <p:spPr>
          <a:xfrm>
            <a:off x="156429" y="615887"/>
            <a:ext cx="12035571" cy="541174"/>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i="0" u="none" strike="noStrike" cap="none">
                <a:solidFill>
                  <a:schemeClr val="lt1"/>
                </a:solidFill>
                <a:latin typeface="Calibri"/>
                <a:ea typeface="Calibri"/>
                <a:cs typeface="Calibri"/>
                <a:sym typeface="Calibri"/>
              </a:rPr>
              <a:t>Livrables</a:t>
            </a:r>
            <a:endParaRPr sz="3200" b="1" i="0" u="none" strike="noStrike" cap="none">
              <a:solidFill>
                <a:schemeClr val="lt1"/>
              </a:solidFill>
              <a:latin typeface="Calibri"/>
              <a:ea typeface="Calibri"/>
              <a:cs typeface="Calibri"/>
              <a:sym typeface="Calibri"/>
            </a:endParaRPr>
          </a:p>
        </p:txBody>
      </p:sp>
      <p:sp>
        <p:nvSpPr>
          <p:cNvPr id="130" name="Google Shape;13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a:t>
            </a:fld>
            <a:endParaRPr/>
          </a:p>
        </p:txBody>
      </p:sp>
      <p:sp>
        <p:nvSpPr>
          <p:cNvPr id="131" name="Google Shape;131;p17"/>
          <p:cNvSpPr/>
          <p:nvPr/>
        </p:nvSpPr>
        <p:spPr>
          <a:xfrm>
            <a:off x="829556" y="1543534"/>
            <a:ext cx="10524244" cy="4567276"/>
          </a:xfrm>
          <a:prstGeom prst="rect">
            <a:avLst/>
          </a:prstGeom>
          <a:noFill/>
          <a:ln>
            <a:noFill/>
          </a:ln>
        </p:spPr>
        <p:txBody>
          <a:bodyPr spcFirstLastPara="1" wrap="square" lIns="91425" tIns="45700" rIns="91425" bIns="45700" anchor="t" anchorCtr="0">
            <a:noAutofit/>
          </a:bodyPr>
          <a:lstStyle/>
          <a:p>
            <a:pPr marL="457200" marR="0" lvl="0" indent="-457200" algn="l" rtl="0">
              <a:lnSpc>
                <a:spcPct val="114000"/>
              </a:lnSpc>
              <a:spcBef>
                <a:spcPts val="0"/>
              </a:spcBef>
              <a:spcAft>
                <a:spcPts val="0"/>
              </a:spcAft>
              <a:buClr>
                <a:srgbClr val="3C582D"/>
              </a:buClr>
              <a:buSzPts val="2200"/>
              <a:buFont typeface="Courier New"/>
              <a:buChar char="o"/>
            </a:pPr>
            <a:r>
              <a:rPr lang="fr-FR" sz="2200" b="0" i="0" u="none" strike="noStrike" cap="none" dirty="0">
                <a:solidFill>
                  <a:srgbClr val="3C582D"/>
                </a:solidFill>
                <a:latin typeface="Calibri"/>
                <a:ea typeface="Calibri"/>
                <a:cs typeface="Calibri"/>
                <a:sym typeface="Calibri"/>
              </a:rPr>
              <a:t>Cartographie thématique et interactive disponible sur Internet </a:t>
            </a:r>
            <a:endParaRPr dirty="0"/>
          </a:p>
          <a:p>
            <a:pPr marL="914400" marR="0" lvl="1" indent="-457200" algn="l" rtl="0">
              <a:lnSpc>
                <a:spcPct val="114000"/>
              </a:lnSpc>
              <a:spcBef>
                <a:spcPts val="600"/>
              </a:spcBef>
              <a:spcAft>
                <a:spcPts val="0"/>
              </a:spcAft>
              <a:buClr>
                <a:srgbClr val="3C582D"/>
              </a:buClr>
              <a:buSzPts val="2200"/>
              <a:buFont typeface="Courier New"/>
              <a:buChar char="o"/>
            </a:pPr>
            <a:r>
              <a:rPr lang="fr-FR" sz="2200" dirty="0">
                <a:solidFill>
                  <a:srgbClr val="3C582D"/>
                </a:solidFill>
                <a:latin typeface="Calibri"/>
                <a:ea typeface="Calibri"/>
                <a:cs typeface="Calibri"/>
                <a:sym typeface="Calibri"/>
              </a:rPr>
              <a:t>P</a:t>
            </a:r>
            <a:r>
              <a:rPr lang="fr-FR" sz="2200" b="0" i="0" u="none" strike="noStrike" cap="none" dirty="0">
                <a:solidFill>
                  <a:srgbClr val="3C582D"/>
                </a:solidFill>
                <a:latin typeface="Calibri"/>
                <a:ea typeface="Calibri"/>
                <a:cs typeface="Calibri"/>
                <a:sym typeface="Calibri"/>
              </a:rPr>
              <a:t>rotégée par un compte privé </a:t>
            </a:r>
            <a:endParaRPr dirty="0"/>
          </a:p>
          <a:p>
            <a:pPr marL="457200" marR="0" lvl="0" indent="-457200" algn="l" rtl="0">
              <a:lnSpc>
                <a:spcPct val="114000"/>
              </a:lnSpc>
              <a:spcBef>
                <a:spcPts val="600"/>
              </a:spcBef>
              <a:spcAft>
                <a:spcPts val="0"/>
              </a:spcAft>
              <a:buClr>
                <a:srgbClr val="3C582D"/>
              </a:buClr>
              <a:buSzPts val="2200"/>
              <a:buFont typeface="Courier New"/>
              <a:buChar char="o"/>
            </a:pPr>
            <a:r>
              <a:rPr lang="fr-FR" sz="2200" b="0" i="0" u="none" strike="noStrike" cap="none" dirty="0">
                <a:solidFill>
                  <a:srgbClr val="3C582D"/>
                </a:solidFill>
                <a:latin typeface="Calibri"/>
                <a:ea typeface="Calibri"/>
                <a:cs typeface="Calibri"/>
                <a:sym typeface="Calibri"/>
              </a:rPr>
              <a:t>Mise à jour durant </a:t>
            </a:r>
            <a:r>
              <a:rPr lang="fr-FR" sz="2200" dirty="0">
                <a:solidFill>
                  <a:srgbClr val="3C582D"/>
                </a:solidFill>
                <a:latin typeface="Calibri"/>
                <a:ea typeface="Calibri"/>
                <a:cs typeface="Calibri"/>
                <a:sym typeface="Calibri"/>
              </a:rPr>
              <a:t>le</a:t>
            </a:r>
            <a:r>
              <a:rPr lang="fr-FR" sz="2200" b="0" i="0" u="none" strike="noStrike" cap="none" dirty="0">
                <a:solidFill>
                  <a:srgbClr val="3C582D"/>
                </a:solidFill>
                <a:latin typeface="Calibri"/>
                <a:ea typeface="Calibri"/>
                <a:cs typeface="Calibri"/>
                <a:sym typeface="Calibri"/>
              </a:rPr>
              <a:t> mandat de la cartographie web</a:t>
            </a:r>
            <a:endParaRPr dirty="0"/>
          </a:p>
          <a:p>
            <a:pPr marL="457200" marR="0" lvl="0" indent="-457200" algn="l" rtl="0">
              <a:lnSpc>
                <a:spcPct val="114000"/>
              </a:lnSpc>
              <a:spcBef>
                <a:spcPts val="600"/>
              </a:spcBef>
              <a:spcAft>
                <a:spcPts val="0"/>
              </a:spcAft>
              <a:buClr>
                <a:srgbClr val="3C582D"/>
              </a:buClr>
              <a:buSzPts val="2200"/>
              <a:buFont typeface="Courier New"/>
              <a:buChar char="o"/>
            </a:pPr>
            <a:r>
              <a:rPr lang="fr-FR" sz="2200" b="0" i="0" u="none" strike="noStrike" cap="none" dirty="0">
                <a:solidFill>
                  <a:srgbClr val="3C582D"/>
                </a:solidFill>
                <a:latin typeface="Calibri"/>
                <a:ea typeface="Calibri"/>
                <a:cs typeface="Calibri"/>
                <a:sym typeface="Calibri"/>
              </a:rPr>
              <a:t>Toutes les données traitées</a:t>
            </a:r>
            <a:endParaRPr dirty="0"/>
          </a:p>
          <a:p>
            <a:pPr marL="457200" marR="0" lvl="0" indent="-457200" algn="l" rtl="0">
              <a:lnSpc>
                <a:spcPct val="114000"/>
              </a:lnSpc>
              <a:spcBef>
                <a:spcPts val="600"/>
              </a:spcBef>
              <a:spcAft>
                <a:spcPts val="0"/>
              </a:spcAft>
              <a:buClr>
                <a:srgbClr val="3C582D"/>
              </a:buClr>
              <a:buSzPts val="2200"/>
              <a:buFont typeface="Courier New"/>
              <a:buChar char="o"/>
            </a:pPr>
            <a:r>
              <a:rPr lang="fr-FR" sz="2200" b="0" i="0" u="none" strike="noStrike" cap="none" dirty="0" smtClean="0">
                <a:solidFill>
                  <a:srgbClr val="3C582D"/>
                </a:solidFill>
                <a:latin typeface="Calibri"/>
                <a:ea typeface="Calibri"/>
                <a:cs typeface="Calibri"/>
                <a:sym typeface="Calibri"/>
              </a:rPr>
              <a:t>Métadonnées</a:t>
            </a:r>
            <a:endParaRPr dirty="0"/>
          </a:p>
          <a:p>
            <a:pPr marL="457200" marR="0" lvl="0" indent="-457200" algn="l" rtl="0">
              <a:lnSpc>
                <a:spcPct val="114000"/>
              </a:lnSpc>
              <a:spcBef>
                <a:spcPts val="600"/>
              </a:spcBef>
              <a:spcAft>
                <a:spcPts val="0"/>
              </a:spcAft>
              <a:buClr>
                <a:srgbClr val="3C582D"/>
              </a:buClr>
              <a:buSzPts val="2200"/>
              <a:buFont typeface="Courier New"/>
              <a:buChar char="o"/>
            </a:pPr>
            <a:r>
              <a:rPr lang="fr-FR" sz="2200" dirty="0">
                <a:solidFill>
                  <a:srgbClr val="3C582D"/>
                </a:solidFill>
                <a:latin typeface="Calibri"/>
                <a:ea typeface="Calibri"/>
                <a:cs typeface="Calibri"/>
                <a:sym typeface="Calibri"/>
              </a:rPr>
              <a:t>Compte-rendu des rencontres et rapport de projet avec une ronde de révision</a:t>
            </a: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8"/>
          <p:cNvSpPr/>
          <p:nvPr/>
        </p:nvSpPr>
        <p:spPr>
          <a:xfrm>
            <a:off x="-177450" y="407166"/>
            <a:ext cx="12525900" cy="927600"/>
          </a:xfrm>
          <a:prstGeom prst="roundRect">
            <a:avLst>
              <a:gd name="adj" fmla="val 16667"/>
            </a:avLst>
          </a:prstGeom>
          <a:solidFill>
            <a:srgbClr val="87A045">
              <a:alpha val="80000"/>
            </a:srgbClr>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8" name="Google Shape;138;p18"/>
          <p:cNvSpPr txBox="1"/>
          <p:nvPr/>
        </p:nvSpPr>
        <p:spPr>
          <a:xfrm>
            <a:off x="156429" y="615887"/>
            <a:ext cx="12035700" cy="541200"/>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i="0" u="none" strike="noStrike" cap="none">
                <a:solidFill>
                  <a:schemeClr val="lt1"/>
                </a:solidFill>
                <a:latin typeface="Calibri"/>
                <a:ea typeface="Calibri"/>
                <a:cs typeface="Calibri"/>
                <a:sym typeface="Calibri"/>
              </a:rPr>
              <a:t>Livrables</a:t>
            </a:r>
            <a:endParaRPr sz="3200" b="1" i="0" u="none" strike="noStrike" cap="none">
              <a:solidFill>
                <a:schemeClr val="lt1"/>
              </a:solidFill>
              <a:latin typeface="Calibri"/>
              <a:ea typeface="Calibri"/>
              <a:cs typeface="Calibri"/>
              <a:sym typeface="Calibri"/>
            </a:endParaRPr>
          </a:p>
        </p:txBody>
      </p:sp>
      <p:sp>
        <p:nvSpPr>
          <p:cNvPr id="139" name="Google Shape;139;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a:t>
            </a:fld>
            <a:endParaRPr/>
          </a:p>
        </p:txBody>
      </p:sp>
      <p:pic>
        <p:nvPicPr>
          <p:cNvPr id="140" name="Google Shape;140;p18"/>
          <p:cNvPicPr preferRelativeResize="0"/>
          <p:nvPr/>
        </p:nvPicPr>
        <p:blipFill rotWithShape="1">
          <a:blip r:embed="rId3">
            <a:alphaModFix/>
          </a:blip>
          <a:srcRect l="5169" t="5365" r="5393" b="20423"/>
          <a:stretch/>
        </p:blipFill>
        <p:spPr>
          <a:xfrm>
            <a:off x="3064638" y="89763"/>
            <a:ext cx="6219279" cy="6678474"/>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p:nvPr/>
        </p:nvSpPr>
        <p:spPr>
          <a:xfrm>
            <a:off x="-177450" y="407166"/>
            <a:ext cx="12525880" cy="927647"/>
          </a:xfrm>
          <a:prstGeom prst="roundRect">
            <a:avLst>
              <a:gd name="adj" fmla="val 16667"/>
            </a:avLst>
          </a:prstGeom>
          <a:solidFill>
            <a:srgbClr val="87A045">
              <a:alpha val="80000"/>
            </a:srgbClr>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7" name="Google Shape;147;p19"/>
          <p:cNvSpPr txBox="1"/>
          <p:nvPr/>
        </p:nvSpPr>
        <p:spPr>
          <a:xfrm>
            <a:off x="156429" y="615887"/>
            <a:ext cx="12035571" cy="541174"/>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i="0" u="none" strike="noStrike" cap="none">
                <a:solidFill>
                  <a:schemeClr val="lt1"/>
                </a:solidFill>
                <a:latin typeface="Calibri"/>
                <a:ea typeface="Calibri"/>
                <a:cs typeface="Calibri"/>
                <a:sym typeface="Calibri"/>
              </a:rPr>
              <a:t>Organisation du projet</a:t>
            </a:r>
            <a:endParaRPr sz="3200" b="1" i="0" u="none" strike="noStrike" cap="none">
              <a:solidFill>
                <a:schemeClr val="lt1"/>
              </a:solidFill>
              <a:latin typeface="Calibri"/>
              <a:ea typeface="Calibri"/>
              <a:cs typeface="Calibri"/>
              <a:sym typeface="Calibri"/>
            </a:endParaRPr>
          </a:p>
        </p:txBody>
      </p:sp>
      <p:sp>
        <p:nvSpPr>
          <p:cNvPr id="148" name="Google Shape;14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a:t>
            </a:fld>
            <a:endParaRPr/>
          </a:p>
        </p:txBody>
      </p:sp>
      <p:sp>
        <p:nvSpPr>
          <p:cNvPr id="149" name="Google Shape;149;p19"/>
          <p:cNvSpPr/>
          <p:nvPr/>
        </p:nvSpPr>
        <p:spPr>
          <a:xfrm>
            <a:off x="829550" y="1543513"/>
            <a:ext cx="10524300" cy="4611300"/>
          </a:xfrm>
          <a:prstGeom prst="rect">
            <a:avLst/>
          </a:prstGeom>
          <a:noFill/>
          <a:ln>
            <a:noFill/>
          </a:ln>
        </p:spPr>
        <p:txBody>
          <a:bodyPr spcFirstLastPara="1" wrap="square" lIns="91425" tIns="45700" rIns="91425" bIns="45700" anchor="t" anchorCtr="0">
            <a:noAutofit/>
          </a:bodyPr>
          <a:lstStyle/>
          <a:p>
            <a:pPr marL="914400" marR="0" lvl="1" indent="-457200" algn="l" rtl="0">
              <a:lnSpc>
                <a:spcPct val="114000"/>
              </a:lnSpc>
              <a:spcBef>
                <a:spcPts val="0"/>
              </a:spcBef>
              <a:spcAft>
                <a:spcPts val="0"/>
              </a:spcAft>
              <a:buClr>
                <a:srgbClr val="3C582D"/>
              </a:buClr>
              <a:buSzPts val="1760"/>
              <a:buFont typeface="Courier New"/>
              <a:buChar char="o"/>
            </a:pPr>
            <a:r>
              <a:rPr lang="fr-FR" sz="2200">
                <a:solidFill>
                  <a:srgbClr val="3C582D"/>
                </a:solidFill>
                <a:latin typeface="Calibri"/>
                <a:ea typeface="Calibri"/>
                <a:cs typeface="Calibri"/>
                <a:sym typeface="Calibri"/>
              </a:rPr>
              <a:t>Rencontre de démarrage : dans les 15 jours suivant l’attribution du contrat</a:t>
            </a:r>
            <a:endParaRPr sz="2200">
              <a:solidFill>
                <a:srgbClr val="3C582D"/>
              </a:solidFill>
              <a:latin typeface="Calibri"/>
              <a:ea typeface="Calibri"/>
              <a:cs typeface="Calibri"/>
              <a:sym typeface="Calibri"/>
            </a:endParaRPr>
          </a:p>
          <a:p>
            <a:pPr marL="1371600" marR="0" lvl="2" indent="-368300" algn="l" rtl="0">
              <a:lnSpc>
                <a:spcPct val="114000"/>
              </a:lnSpc>
              <a:spcBef>
                <a:spcPts val="0"/>
              </a:spcBef>
              <a:spcAft>
                <a:spcPts val="0"/>
              </a:spcAft>
              <a:buClr>
                <a:srgbClr val="3C582D"/>
              </a:buClr>
              <a:buSzPts val="2200"/>
              <a:buFont typeface="Calibri"/>
              <a:buChar char="■"/>
            </a:pPr>
            <a:r>
              <a:rPr lang="fr-FR" sz="2200">
                <a:solidFill>
                  <a:srgbClr val="3C582D"/>
                </a:solidFill>
                <a:latin typeface="Calibri"/>
                <a:ea typeface="Calibri"/>
                <a:cs typeface="Calibri"/>
                <a:sym typeface="Calibri"/>
              </a:rPr>
              <a:t>Attentes de la municipalité</a:t>
            </a:r>
            <a:endParaRPr sz="2200">
              <a:solidFill>
                <a:srgbClr val="3C582D"/>
              </a:solidFill>
              <a:latin typeface="Calibri"/>
              <a:ea typeface="Calibri"/>
              <a:cs typeface="Calibri"/>
              <a:sym typeface="Calibri"/>
            </a:endParaRPr>
          </a:p>
          <a:p>
            <a:pPr marL="1371600" marR="0" lvl="2" indent="-368300" algn="l" rtl="0">
              <a:lnSpc>
                <a:spcPct val="114000"/>
              </a:lnSpc>
              <a:spcBef>
                <a:spcPts val="0"/>
              </a:spcBef>
              <a:spcAft>
                <a:spcPts val="0"/>
              </a:spcAft>
              <a:buClr>
                <a:srgbClr val="3C582D"/>
              </a:buClr>
              <a:buSzPts val="2200"/>
              <a:buFont typeface="Calibri"/>
              <a:buChar char="■"/>
            </a:pPr>
            <a:r>
              <a:rPr lang="fr-FR" sz="2200">
                <a:solidFill>
                  <a:srgbClr val="3C582D"/>
                </a:solidFill>
                <a:latin typeface="Calibri"/>
                <a:ea typeface="Calibri"/>
                <a:cs typeface="Calibri"/>
                <a:sym typeface="Calibri"/>
              </a:rPr>
              <a:t>Données disponibles à fournir</a:t>
            </a:r>
            <a:endParaRPr sz="2200">
              <a:solidFill>
                <a:srgbClr val="3C582D"/>
              </a:solidFill>
              <a:latin typeface="Calibri"/>
              <a:ea typeface="Calibri"/>
              <a:cs typeface="Calibri"/>
              <a:sym typeface="Calibri"/>
            </a:endParaRPr>
          </a:p>
          <a:p>
            <a:pPr marL="1371600" marR="0" lvl="2" indent="-368300" algn="l" rtl="0">
              <a:lnSpc>
                <a:spcPct val="114000"/>
              </a:lnSpc>
              <a:spcBef>
                <a:spcPts val="0"/>
              </a:spcBef>
              <a:spcAft>
                <a:spcPts val="0"/>
              </a:spcAft>
              <a:buClr>
                <a:srgbClr val="3C582D"/>
              </a:buClr>
              <a:buSzPts val="2200"/>
              <a:buFont typeface="Calibri"/>
              <a:buChar char="■"/>
            </a:pPr>
            <a:r>
              <a:rPr lang="fr-FR" sz="2200">
                <a:solidFill>
                  <a:srgbClr val="3C582D"/>
                </a:solidFill>
                <a:latin typeface="Calibri"/>
                <a:ea typeface="Calibri"/>
                <a:cs typeface="Calibri"/>
                <a:sym typeface="Calibri"/>
              </a:rPr>
              <a:t>Commentaires sur les zones à risque</a:t>
            </a:r>
            <a:endParaRPr sz="2200">
              <a:solidFill>
                <a:srgbClr val="3C582D"/>
              </a:solidFill>
              <a:latin typeface="Calibri"/>
              <a:ea typeface="Calibri"/>
              <a:cs typeface="Calibri"/>
              <a:sym typeface="Calibri"/>
            </a:endParaRPr>
          </a:p>
          <a:p>
            <a:pPr marL="914400" marR="0" lvl="1" indent="-457200" algn="l" rtl="0">
              <a:lnSpc>
                <a:spcPct val="114000"/>
              </a:lnSpc>
              <a:spcBef>
                <a:spcPts val="0"/>
              </a:spcBef>
              <a:spcAft>
                <a:spcPts val="0"/>
              </a:spcAft>
              <a:buClr>
                <a:srgbClr val="3C582D"/>
              </a:buClr>
              <a:buSzPts val="1760"/>
              <a:buFont typeface="Courier New"/>
              <a:buChar char="o"/>
            </a:pPr>
            <a:r>
              <a:rPr lang="fr-FR" sz="2200">
                <a:solidFill>
                  <a:srgbClr val="3C582D"/>
                </a:solidFill>
                <a:latin typeface="Calibri"/>
                <a:ea typeface="Calibri"/>
                <a:cs typeface="Calibri"/>
                <a:sym typeface="Calibri"/>
              </a:rPr>
              <a:t>Rencontre de suivi : en septembre</a:t>
            </a:r>
            <a:endParaRPr sz="2200">
              <a:solidFill>
                <a:srgbClr val="3C582D"/>
              </a:solidFill>
              <a:latin typeface="Calibri"/>
              <a:ea typeface="Calibri"/>
              <a:cs typeface="Calibri"/>
              <a:sym typeface="Calibri"/>
            </a:endParaRPr>
          </a:p>
          <a:p>
            <a:pPr marL="1371600" marR="0" lvl="2" indent="-340360" algn="l" rtl="0">
              <a:lnSpc>
                <a:spcPct val="114000"/>
              </a:lnSpc>
              <a:spcBef>
                <a:spcPts val="0"/>
              </a:spcBef>
              <a:spcAft>
                <a:spcPts val="0"/>
              </a:spcAft>
              <a:buClr>
                <a:srgbClr val="3C582D"/>
              </a:buClr>
              <a:buSzPts val="1760"/>
              <a:buFont typeface="Courier New"/>
              <a:buChar char="■"/>
            </a:pPr>
            <a:r>
              <a:rPr lang="fr-FR" sz="2200">
                <a:solidFill>
                  <a:srgbClr val="3C582D"/>
                </a:solidFill>
                <a:latin typeface="Calibri"/>
                <a:ea typeface="Calibri"/>
                <a:cs typeface="Calibri"/>
                <a:sym typeface="Calibri"/>
              </a:rPr>
              <a:t>Validation finale de la méthodologie</a:t>
            </a:r>
            <a:endParaRPr sz="2200">
              <a:solidFill>
                <a:srgbClr val="3C582D"/>
              </a:solidFill>
              <a:latin typeface="Calibri"/>
              <a:ea typeface="Calibri"/>
              <a:cs typeface="Calibri"/>
              <a:sym typeface="Calibri"/>
            </a:endParaRPr>
          </a:p>
          <a:p>
            <a:pPr marL="914400" marR="0" lvl="1" indent="-457200" algn="l" rtl="0">
              <a:lnSpc>
                <a:spcPct val="114000"/>
              </a:lnSpc>
              <a:spcBef>
                <a:spcPts val="0"/>
              </a:spcBef>
              <a:spcAft>
                <a:spcPts val="0"/>
              </a:spcAft>
              <a:buClr>
                <a:srgbClr val="3C582D"/>
              </a:buClr>
              <a:buSzPts val="1760"/>
              <a:buFont typeface="Courier New"/>
              <a:buChar char="o"/>
            </a:pPr>
            <a:r>
              <a:rPr lang="fr-FR" sz="2200">
                <a:solidFill>
                  <a:srgbClr val="3C582D"/>
                </a:solidFill>
                <a:latin typeface="Calibri"/>
                <a:ea typeface="Calibri"/>
                <a:cs typeface="Calibri"/>
                <a:sym typeface="Calibri"/>
              </a:rPr>
              <a:t>Période d’échantillonnage - 10 décembre 2019 - 15 avril 2020</a:t>
            </a:r>
            <a:endParaRPr sz="2200">
              <a:solidFill>
                <a:srgbClr val="3C582D"/>
              </a:solidFill>
              <a:latin typeface="Calibri"/>
              <a:ea typeface="Calibri"/>
              <a:cs typeface="Calibri"/>
              <a:sym typeface="Calibri"/>
            </a:endParaRPr>
          </a:p>
          <a:p>
            <a:pPr marL="1371600" marR="0" lvl="2" indent="-368300" algn="l" rtl="0">
              <a:lnSpc>
                <a:spcPct val="114000"/>
              </a:lnSpc>
              <a:spcBef>
                <a:spcPts val="0"/>
              </a:spcBef>
              <a:spcAft>
                <a:spcPts val="0"/>
              </a:spcAft>
              <a:buClr>
                <a:srgbClr val="3C582D"/>
              </a:buClr>
              <a:buSzPts val="2200"/>
              <a:buFont typeface="Calibri"/>
              <a:buChar char="■"/>
            </a:pPr>
            <a:r>
              <a:rPr lang="fr-FR" sz="2200">
                <a:solidFill>
                  <a:srgbClr val="3C582D"/>
                </a:solidFill>
                <a:latin typeface="Calibri"/>
                <a:ea typeface="Calibri"/>
                <a:cs typeface="Calibri"/>
                <a:sym typeface="Calibri"/>
              </a:rPr>
              <a:t>Mise à jour bi-hebdomadaire de la cartographie en ligne</a:t>
            </a:r>
            <a:endParaRPr sz="2200">
              <a:solidFill>
                <a:srgbClr val="3C582D"/>
              </a:solidFill>
              <a:latin typeface="Calibri"/>
              <a:ea typeface="Calibri"/>
              <a:cs typeface="Calibri"/>
              <a:sym typeface="Calibri"/>
            </a:endParaRPr>
          </a:p>
          <a:p>
            <a:pPr marL="1371600" marR="0" lvl="2" indent="-368300" algn="l" rtl="0">
              <a:lnSpc>
                <a:spcPct val="114000"/>
              </a:lnSpc>
              <a:spcBef>
                <a:spcPts val="0"/>
              </a:spcBef>
              <a:spcAft>
                <a:spcPts val="0"/>
              </a:spcAft>
              <a:buClr>
                <a:srgbClr val="3C582D"/>
              </a:buClr>
              <a:buSzPts val="2200"/>
              <a:buFont typeface="Calibri"/>
              <a:buChar char="■"/>
            </a:pPr>
            <a:r>
              <a:rPr lang="fr-FR" sz="2200">
                <a:solidFill>
                  <a:srgbClr val="3C582D"/>
                </a:solidFill>
                <a:latin typeface="Calibri"/>
                <a:ea typeface="Calibri"/>
                <a:cs typeface="Calibri"/>
                <a:sym typeface="Calibri"/>
              </a:rPr>
              <a:t>Communication hebdomadaire au besoin</a:t>
            </a:r>
            <a:endParaRPr/>
          </a:p>
          <a:p>
            <a:pPr marL="914400" marR="0" lvl="1" indent="-457200" algn="l" rtl="0">
              <a:lnSpc>
                <a:spcPct val="114000"/>
              </a:lnSpc>
              <a:spcBef>
                <a:spcPts val="0"/>
              </a:spcBef>
              <a:spcAft>
                <a:spcPts val="0"/>
              </a:spcAft>
              <a:buClr>
                <a:srgbClr val="3C582D"/>
              </a:buClr>
              <a:buSzPts val="1760"/>
              <a:buFont typeface="Courier New"/>
              <a:buChar char="o"/>
            </a:pPr>
            <a:r>
              <a:rPr lang="fr-FR" sz="2200">
                <a:solidFill>
                  <a:srgbClr val="3C582D"/>
                </a:solidFill>
                <a:latin typeface="Calibri"/>
                <a:ea typeface="Calibri"/>
                <a:cs typeface="Calibri"/>
                <a:sym typeface="Calibri"/>
              </a:rPr>
              <a:t>Rencontre de fin de projet : présentation de la saison et dépôt du rapport</a:t>
            </a:r>
            <a:endParaRPr sz="2200" b="0" i="0" u="none" strike="noStrike" cap="none">
              <a:solidFill>
                <a:srgbClr val="3C582D"/>
              </a:solidFill>
              <a:latin typeface="Calibri"/>
              <a:ea typeface="Calibri"/>
              <a:cs typeface="Calibri"/>
              <a:sym typeface="Calibri"/>
            </a:endParaRPr>
          </a:p>
          <a:p>
            <a:pPr marL="914400" marR="0" lvl="1" indent="-457200" algn="l" rtl="0">
              <a:lnSpc>
                <a:spcPct val="114000"/>
              </a:lnSpc>
              <a:spcBef>
                <a:spcPts val="0"/>
              </a:spcBef>
              <a:spcAft>
                <a:spcPts val="0"/>
              </a:spcAft>
              <a:buClr>
                <a:srgbClr val="3C582D"/>
              </a:buClr>
              <a:buSzPts val="1760"/>
              <a:buFont typeface="Courier New"/>
              <a:buChar char="o"/>
            </a:pPr>
            <a:r>
              <a:rPr lang="fr-FR" sz="2200">
                <a:solidFill>
                  <a:srgbClr val="3C582D"/>
                </a:solidFill>
                <a:latin typeface="Calibri"/>
                <a:ea typeface="Calibri"/>
                <a:cs typeface="Calibri"/>
                <a:sym typeface="Calibri"/>
              </a:rPr>
              <a:t>Rapport de projet : une ronde de révision au besoin</a:t>
            </a:r>
            <a:endParaRPr sz="2200" b="0" i="0" u="none" strike="noStrike" cap="none">
              <a:solidFill>
                <a:srgbClr val="3C582D"/>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0"/>
          <p:cNvSpPr/>
          <p:nvPr/>
        </p:nvSpPr>
        <p:spPr>
          <a:xfrm>
            <a:off x="-177450" y="407166"/>
            <a:ext cx="12525880" cy="927647"/>
          </a:xfrm>
          <a:prstGeom prst="roundRect">
            <a:avLst>
              <a:gd name="adj" fmla="val 16667"/>
            </a:avLst>
          </a:prstGeom>
          <a:solidFill>
            <a:srgbClr val="87A045">
              <a:alpha val="80000"/>
            </a:srgbClr>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6" name="Google Shape;156;p20"/>
          <p:cNvSpPr txBox="1"/>
          <p:nvPr/>
        </p:nvSpPr>
        <p:spPr>
          <a:xfrm>
            <a:off x="156429" y="615887"/>
            <a:ext cx="12035571" cy="541174"/>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a:solidFill>
                  <a:schemeClr val="lt1"/>
                </a:solidFill>
                <a:latin typeface="Calibri"/>
                <a:ea typeface="Calibri"/>
                <a:cs typeface="Calibri"/>
                <a:sym typeface="Calibri"/>
              </a:rPr>
              <a:t>Méthodologie - </a:t>
            </a:r>
            <a:r>
              <a:rPr lang="fr-FR" sz="3200" b="1" i="0" u="none" strike="noStrike" cap="none">
                <a:solidFill>
                  <a:schemeClr val="lt1"/>
                </a:solidFill>
                <a:latin typeface="Calibri"/>
                <a:ea typeface="Calibri"/>
                <a:cs typeface="Calibri"/>
                <a:sym typeface="Calibri"/>
              </a:rPr>
              <a:t>En résumé</a:t>
            </a:r>
            <a:endParaRPr sz="3200" b="1" i="0" u="none" strike="noStrike" cap="none">
              <a:solidFill>
                <a:schemeClr val="lt1"/>
              </a:solidFill>
              <a:latin typeface="Calibri"/>
              <a:ea typeface="Calibri"/>
              <a:cs typeface="Calibri"/>
              <a:sym typeface="Calibri"/>
            </a:endParaRPr>
          </a:p>
        </p:txBody>
      </p:sp>
      <p:sp>
        <p:nvSpPr>
          <p:cNvPr id="157" name="Google Shape;157;p20"/>
          <p:cNvSpPr txBox="1"/>
          <p:nvPr/>
        </p:nvSpPr>
        <p:spPr>
          <a:xfrm>
            <a:off x="808776" y="1543534"/>
            <a:ext cx="10545000" cy="45672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14000"/>
              </a:lnSpc>
              <a:spcBef>
                <a:spcPts val="0"/>
              </a:spcBef>
              <a:spcAft>
                <a:spcPts val="0"/>
              </a:spcAft>
              <a:buClr>
                <a:srgbClr val="3C582D"/>
              </a:buClr>
              <a:buSzPts val="2200"/>
              <a:buFont typeface="Courier New"/>
              <a:buChar char="o"/>
            </a:pPr>
            <a:r>
              <a:rPr lang="fr-FR" sz="2200" dirty="0">
                <a:solidFill>
                  <a:srgbClr val="3C582D"/>
                </a:solidFill>
                <a:latin typeface="Calibri"/>
                <a:ea typeface="Calibri"/>
                <a:cs typeface="Calibri"/>
                <a:sym typeface="Calibri"/>
              </a:rPr>
              <a:t>Obtention des données par un radar monté sur un drone et validation des données par des trous dans la glace</a:t>
            </a:r>
            <a:endParaRPr dirty="0"/>
          </a:p>
          <a:p>
            <a:pPr marL="457200" marR="0" lvl="0" indent="-457200" algn="l" rtl="0">
              <a:lnSpc>
                <a:spcPct val="114000"/>
              </a:lnSpc>
              <a:spcBef>
                <a:spcPts val="600"/>
              </a:spcBef>
              <a:spcAft>
                <a:spcPts val="0"/>
              </a:spcAft>
              <a:buClr>
                <a:srgbClr val="3C582D"/>
              </a:buClr>
              <a:buSzPts val="2200"/>
              <a:buFont typeface="Courier New"/>
              <a:buChar char="o"/>
            </a:pPr>
            <a:r>
              <a:rPr lang="fr-FR" sz="2200" b="0" i="0" u="none" strike="noStrike" cap="none" dirty="0">
                <a:solidFill>
                  <a:srgbClr val="3C582D"/>
                </a:solidFill>
                <a:latin typeface="Calibri"/>
                <a:ea typeface="Calibri"/>
                <a:cs typeface="Calibri"/>
                <a:sym typeface="Calibri"/>
              </a:rPr>
              <a:t>Détection d’une épaisseur de glace de 80-100 cm et de 7 m de neige sèche</a:t>
            </a:r>
            <a:endParaRPr sz="2200" b="0" i="0" u="none" strike="noStrike" cap="none" dirty="0">
              <a:solidFill>
                <a:srgbClr val="3C582D"/>
              </a:solidFill>
              <a:latin typeface="Calibri"/>
              <a:ea typeface="Calibri"/>
              <a:cs typeface="Calibri"/>
              <a:sym typeface="Calibri"/>
            </a:endParaRPr>
          </a:p>
          <a:p>
            <a:pPr marL="457200" marR="0" lvl="0" indent="-457200" algn="l" rtl="0">
              <a:lnSpc>
                <a:spcPct val="114000"/>
              </a:lnSpc>
              <a:spcBef>
                <a:spcPts val="600"/>
              </a:spcBef>
              <a:spcAft>
                <a:spcPts val="0"/>
              </a:spcAft>
              <a:buClr>
                <a:srgbClr val="3C582D"/>
              </a:buClr>
              <a:buSzPts val="2200"/>
              <a:buFont typeface="Courier New"/>
              <a:buChar char="o"/>
            </a:pPr>
            <a:r>
              <a:rPr lang="fr-FR" sz="2200" dirty="0" err="1">
                <a:solidFill>
                  <a:srgbClr val="3C582D"/>
                </a:solidFill>
                <a:latin typeface="Calibri"/>
                <a:ea typeface="Calibri"/>
                <a:cs typeface="Calibri"/>
                <a:sym typeface="Calibri"/>
              </a:rPr>
              <a:t>T</a:t>
            </a:r>
            <a:r>
              <a:rPr lang="fr-FR" sz="2200" b="0" i="0" u="none" strike="noStrike" cap="none" dirty="0" err="1">
                <a:solidFill>
                  <a:srgbClr val="3C582D"/>
                </a:solidFill>
                <a:latin typeface="Calibri"/>
                <a:ea typeface="Calibri"/>
                <a:cs typeface="Calibri"/>
                <a:sym typeface="Calibri"/>
              </a:rPr>
              <a:t>ransects</a:t>
            </a:r>
            <a:r>
              <a:rPr lang="fr-FR" sz="2200" b="0" i="0" u="none" strike="noStrike" cap="none" dirty="0">
                <a:solidFill>
                  <a:srgbClr val="3C582D"/>
                </a:solidFill>
                <a:latin typeface="Calibri"/>
                <a:ea typeface="Calibri"/>
                <a:cs typeface="Calibri"/>
                <a:sym typeface="Calibri"/>
              </a:rPr>
              <a:t> avec </a:t>
            </a:r>
            <a:r>
              <a:rPr lang="fr-FR" sz="2200" dirty="0">
                <a:solidFill>
                  <a:srgbClr val="3C582D"/>
                </a:solidFill>
                <a:latin typeface="Calibri"/>
                <a:ea typeface="Calibri"/>
                <a:cs typeface="Calibri"/>
                <a:sym typeface="Calibri"/>
              </a:rPr>
              <a:t>le radar jusqu’à 800 m, relevés jusqu’à deux fois par semaine</a:t>
            </a:r>
            <a:endParaRPr sz="2200" dirty="0">
              <a:solidFill>
                <a:srgbClr val="3C582D"/>
              </a:solidFill>
              <a:latin typeface="Calibri"/>
              <a:ea typeface="Calibri"/>
              <a:cs typeface="Calibri"/>
              <a:sym typeface="Calibri"/>
            </a:endParaRPr>
          </a:p>
          <a:p>
            <a:pPr marL="457200" marR="0" lvl="0" indent="-457200" algn="l" rtl="0">
              <a:lnSpc>
                <a:spcPct val="114000"/>
              </a:lnSpc>
              <a:spcBef>
                <a:spcPts val="600"/>
              </a:spcBef>
              <a:spcAft>
                <a:spcPts val="0"/>
              </a:spcAft>
              <a:buClr>
                <a:srgbClr val="3C582D"/>
              </a:buClr>
              <a:buSzPts val="2200"/>
              <a:buFont typeface="Courier New"/>
              <a:buChar char="o"/>
            </a:pPr>
            <a:r>
              <a:rPr lang="fr-FR" sz="2200" dirty="0">
                <a:solidFill>
                  <a:srgbClr val="3C582D"/>
                </a:solidFill>
                <a:latin typeface="Calibri"/>
                <a:ea typeface="Calibri"/>
                <a:cs typeface="Calibri"/>
                <a:sym typeface="Calibri"/>
              </a:rPr>
              <a:t>Validation de 5 à 10 % des données obtenues par radar par des trous</a:t>
            </a:r>
            <a:endParaRPr sz="2200" dirty="0">
              <a:solidFill>
                <a:srgbClr val="3C582D"/>
              </a:solidFill>
              <a:latin typeface="Calibri"/>
              <a:ea typeface="Calibri"/>
              <a:cs typeface="Calibri"/>
              <a:sym typeface="Calibri"/>
            </a:endParaRPr>
          </a:p>
          <a:p>
            <a:pPr marL="457200" marR="0" lvl="0" indent="-457200" algn="l" rtl="0">
              <a:lnSpc>
                <a:spcPct val="114000"/>
              </a:lnSpc>
              <a:spcBef>
                <a:spcPts val="600"/>
              </a:spcBef>
              <a:spcAft>
                <a:spcPts val="0"/>
              </a:spcAft>
              <a:buClr>
                <a:srgbClr val="3C582D"/>
              </a:buClr>
              <a:buSzPts val="2200"/>
              <a:buFont typeface="Courier New"/>
              <a:buChar char="o"/>
            </a:pPr>
            <a:r>
              <a:rPr lang="fr-FR" sz="2200" b="0" i="0" u="none" strike="noStrike" cap="none" dirty="0">
                <a:solidFill>
                  <a:srgbClr val="3C582D"/>
                </a:solidFill>
                <a:latin typeface="Calibri"/>
                <a:ea typeface="Calibri"/>
                <a:cs typeface="Calibri"/>
                <a:sym typeface="Calibri"/>
              </a:rPr>
              <a:t>Traitement des données avec un algorithme dédié</a:t>
            </a:r>
            <a:endParaRPr dirty="0"/>
          </a:p>
          <a:p>
            <a:pPr marL="457200" marR="0" lvl="0" indent="-457200" algn="l" rtl="0">
              <a:lnSpc>
                <a:spcPct val="114000"/>
              </a:lnSpc>
              <a:spcBef>
                <a:spcPts val="600"/>
              </a:spcBef>
              <a:spcAft>
                <a:spcPts val="0"/>
              </a:spcAft>
              <a:buClr>
                <a:srgbClr val="3C582D"/>
              </a:buClr>
              <a:buSzPts val="2200"/>
              <a:buFont typeface="Courier New"/>
              <a:buChar char="o"/>
            </a:pPr>
            <a:r>
              <a:rPr lang="fr-FR" sz="2200" b="0" i="0" u="none" strike="noStrike" cap="none" dirty="0">
                <a:solidFill>
                  <a:srgbClr val="3C582D"/>
                </a:solidFill>
                <a:latin typeface="Calibri"/>
                <a:ea typeface="Calibri"/>
                <a:cs typeface="Calibri"/>
                <a:sym typeface="Calibri"/>
              </a:rPr>
              <a:t>Présentation des résultats dans le nuage privé de « QGIS Cloud </a:t>
            </a:r>
            <a:r>
              <a:rPr lang="fr-FR" sz="2200" b="0" i="0" u="none" strike="noStrike" cap="none" dirty="0" smtClean="0">
                <a:solidFill>
                  <a:srgbClr val="3C582D"/>
                </a:solidFill>
                <a:latin typeface="Calibri"/>
                <a:ea typeface="Calibri"/>
                <a:cs typeface="Calibri"/>
                <a:sym typeface="Calibri"/>
              </a:rPr>
              <a:t>»</a:t>
            </a:r>
            <a:endParaRPr dirty="0"/>
          </a:p>
        </p:txBody>
      </p:sp>
      <p:sp>
        <p:nvSpPr>
          <p:cNvPr id="158" name="Google Shape;15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8</a:t>
            </a:f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1"/>
          <p:cNvSpPr/>
          <p:nvPr/>
        </p:nvSpPr>
        <p:spPr>
          <a:xfrm>
            <a:off x="-177450" y="407166"/>
            <a:ext cx="12525900" cy="927600"/>
          </a:xfrm>
          <a:prstGeom prst="roundRect">
            <a:avLst>
              <a:gd name="adj" fmla="val 16667"/>
            </a:avLst>
          </a:prstGeom>
          <a:solidFill>
            <a:srgbClr val="87A045">
              <a:alpha val="80000"/>
            </a:srgbClr>
          </a:solidFill>
          <a:ln>
            <a:noFill/>
          </a:ln>
          <a:effectLst>
            <a:outerShdw blurRad="44450" dist="27940" dir="5400000" algn="ctr">
              <a:srgbClr val="000000">
                <a:alpha val="317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1"/>
          <p:cNvSpPr txBox="1"/>
          <p:nvPr/>
        </p:nvSpPr>
        <p:spPr>
          <a:xfrm>
            <a:off x="156429" y="615887"/>
            <a:ext cx="12035700" cy="541200"/>
          </a:xfrm>
          <a:prstGeom prst="rect">
            <a:avLst/>
          </a:prstGeom>
          <a:noFill/>
          <a:ln>
            <a:noFill/>
          </a:ln>
        </p:spPr>
        <p:txBody>
          <a:bodyPr spcFirstLastPara="1" wrap="square" lIns="91425" tIns="45700" rIns="91425" bIns="45700" anchor="t" anchorCtr="0">
            <a:noAutofit/>
          </a:bodyPr>
          <a:lstStyle/>
          <a:p>
            <a:pPr marL="0" marR="0" lvl="0" indent="0" algn="l" rtl="0">
              <a:lnSpc>
                <a:spcPct val="109375"/>
              </a:lnSpc>
              <a:spcBef>
                <a:spcPts val="0"/>
              </a:spcBef>
              <a:spcAft>
                <a:spcPts val="0"/>
              </a:spcAft>
              <a:buNone/>
            </a:pPr>
            <a:r>
              <a:rPr lang="fr-FR" sz="3200" b="1" i="0" u="none" strike="noStrike" cap="none">
                <a:solidFill>
                  <a:schemeClr val="lt1"/>
                </a:solidFill>
                <a:latin typeface="Calibri"/>
                <a:ea typeface="Calibri"/>
                <a:cs typeface="Calibri"/>
                <a:sym typeface="Calibri"/>
              </a:rPr>
              <a:t>Méthodologie - </a:t>
            </a:r>
            <a:r>
              <a:rPr lang="fr-FR" sz="3200" b="1">
                <a:solidFill>
                  <a:schemeClr val="lt1"/>
                </a:solidFill>
                <a:latin typeface="Calibri"/>
                <a:ea typeface="Calibri"/>
                <a:cs typeface="Calibri"/>
                <a:sym typeface="Calibri"/>
              </a:rPr>
              <a:t>Informations connues</a:t>
            </a:r>
            <a:endParaRPr sz="3200" b="1" i="0" u="none" strike="noStrike" cap="none">
              <a:solidFill>
                <a:schemeClr val="lt1"/>
              </a:solidFill>
              <a:latin typeface="Calibri"/>
              <a:ea typeface="Calibri"/>
              <a:cs typeface="Calibri"/>
              <a:sym typeface="Calibri"/>
            </a:endParaRPr>
          </a:p>
        </p:txBody>
      </p:sp>
      <p:sp>
        <p:nvSpPr>
          <p:cNvPr id="166" name="Google Shape;166;p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a:t>
            </a:fld>
            <a:endParaRPr/>
          </a:p>
        </p:txBody>
      </p:sp>
      <p:sp>
        <p:nvSpPr>
          <p:cNvPr id="167" name="Google Shape;167;p21"/>
          <p:cNvSpPr/>
          <p:nvPr/>
        </p:nvSpPr>
        <p:spPr>
          <a:xfrm>
            <a:off x="829550" y="1543525"/>
            <a:ext cx="6230400" cy="48762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14000"/>
              </a:lnSpc>
              <a:spcBef>
                <a:spcPts val="0"/>
              </a:spcBef>
              <a:spcAft>
                <a:spcPts val="0"/>
              </a:spcAft>
              <a:buClr>
                <a:srgbClr val="3C582D"/>
              </a:buClr>
              <a:buSzPts val="2200"/>
              <a:buFont typeface="Courier New"/>
              <a:buChar char="o"/>
            </a:pPr>
            <a:r>
              <a:rPr lang="fr-FR" sz="2200">
                <a:solidFill>
                  <a:srgbClr val="3C582D"/>
                </a:solidFill>
                <a:latin typeface="Calibri"/>
                <a:ea typeface="Calibri"/>
                <a:cs typeface="Calibri"/>
                <a:sym typeface="Calibri"/>
              </a:rPr>
              <a:t>Zones d’intérêt</a:t>
            </a:r>
            <a:endParaRPr sz="2200">
              <a:solidFill>
                <a:srgbClr val="3C582D"/>
              </a:solidFill>
              <a:latin typeface="Calibri"/>
              <a:ea typeface="Calibri"/>
              <a:cs typeface="Calibri"/>
              <a:sym typeface="Calibri"/>
            </a:endParaRPr>
          </a:p>
          <a:p>
            <a:pPr marL="914400" marR="0" lvl="1" indent="-368300" algn="l" rtl="0">
              <a:lnSpc>
                <a:spcPct val="114000"/>
              </a:lnSpc>
              <a:spcBef>
                <a:spcPts val="0"/>
              </a:spcBef>
              <a:spcAft>
                <a:spcPts val="0"/>
              </a:spcAft>
              <a:buClr>
                <a:srgbClr val="3C582D"/>
              </a:buClr>
              <a:buSzPts val="2200"/>
              <a:buFont typeface="Calibri"/>
              <a:buChar char="o"/>
            </a:pPr>
            <a:r>
              <a:rPr lang="fr-FR" sz="2200">
                <a:solidFill>
                  <a:srgbClr val="3C582D"/>
                </a:solidFill>
                <a:latin typeface="Calibri"/>
                <a:ea typeface="Calibri"/>
                <a:cs typeface="Calibri"/>
                <a:sym typeface="Calibri"/>
              </a:rPr>
              <a:t>Cours d’eau</a:t>
            </a:r>
            <a:endParaRPr sz="2200">
              <a:solidFill>
                <a:srgbClr val="3C582D"/>
              </a:solidFill>
              <a:latin typeface="Calibri"/>
              <a:ea typeface="Calibri"/>
              <a:cs typeface="Calibri"/>
              <a:sym typeface="Calibri"/>
            </a:endParaRPr>
          </a:p>
          <a:p>
            <a:pPr marL="914400" marR="0" lvl="1" indent="-368300" algn="l" rtl="0">
              <a:lnSpc>
                <a:spcPct val="114000"/>
              </a:lnSpc>
              <a:spcBef>
                <a:spcPts val="0"/>
              </a:spcBef>
              <a:spcAft>
                <a:spcPts val="0"/>
              </a:spcAft>
              <a:buClr>
                <a:srgbClr val="3C582D"/>
              </a:buClr>
              <a:buSzPts val="2200"/>
              <a:buFont typeface="Calibri"/>
              <a:buChar char="o"/>
            </a:pPr>
            <a:r>
              <a:rPr lang="fr-FR" sz="2200">
                <a:solidFill>
                  <a:srgbClr val="3C582D"/>
                </a:solidFill>
                <a:latin typeface="Calibri"/>
                <a:ea typeface="Calibri"/>
                <a:cs typeface="Calibri"/>
                <a:sym typeface="Calibri"/>
              </a:rPr>
              <a:t>Présence d’activités hivernales</a:t>
            </a:r>
            <a:endParaRPr sz="2200">
              <a:solidFill>
                <a:srgbClr val="3C582D"/>
              </a:solidFill>
              <a:latin typeface="Calibri"/>
              <a:ea typeface="Calibri"/>
              <a:cs typeface="Calibri"/>
              <a:sym typeface="Calibri"/>
            </a:endParaRPr>
          </a:p>
          <a:p>
            <a:pPr marL="457200" marR="0" lvl="0" indent="-457200" algn="l" rtl="0">
              <a:lnSpc>
                <a:spcPct val="114000"/>
              </a:lnSpc>
              <a:spcBef>
                <a:spcPts val="0"/>
              </a:spcBef>
              <a:spcAft>
                <a:spcPts val="0"/>
              </a:spcAft>
              <a:buClr>
                <a:srgbClr val="3C582D"/>
              </a:buClr>
              <a:buSzPts val="2200"/>
              <a:buFont typeface="Courier New"/>
              <a:buChar char="o"/>
            </a:pPr>
            <a:r>
              <a:rPr lang="fr-FR" sz="2200">
                <a:solidFill>
                  <a:srgbClr val="3C582D"/>
                </a:solidFill>
                <a:latin typeface="Calibri"/>
                <a:ea typeface="Calibri"/>
                <a:cs typeface="Calibri"/>
                <a:sym typeface="Calibri"/>
              </a:rPr>
              <a:t>Station météorologique d’Environnement Canada</a:t>
            </a:r>
            <a:endParaRPr sz="2200" b="0" i="0" u="none" strike="noStrike" cap="none">
              <a:solidFill>
                <a:srgbClr val="3C582D"/>
              </a:solidFill>
              <a:latin typeface="Calibri"/>
              <a:ea typeface="Calibri"/>
              <a:cs typeface="Calibri"/>
              <a:sym typeface="Calibri"/>
            </a:endParaRPr>
          </a:p>
          <a:p>
            <a:pPr marL="457200" marR="0" lvl="0" indent="-457200" algn="l" rtl="0">
              <a:lnSpc>
                <a:spcPct val="114000"/>
              </a:lnSpc>
              <a:spcBef>
                <a:spcPts val="600"/>
              </a:spcBef>
              <a:spcAft>
                <a:spcPts val="0"/>
              </a:spcAft>
              <a:buClr>
                <a:srgbClr val="3C582D"/>
              </a:buClr>
              <a:buSzPts val="2200"/>
              <a:buFont typeface="Courier New"/>
              <a:buChar char="o"/>
            </a:pPr>
            <a:r>
              <a:rPr lang="fr-FR" sz="2200">
                <a:solidFill>
                  <a:srgbClr val="3C582D"/>
                </a:solidFill>
                <a:latin typeface="Calibri"/>
                <a:ea typeface="Calibri"/>
                <a:cs typeface="Calibri"/>
                <a:sym typeface="Calibri"/>
              </a:rPr>
              <a:t>Station hydrométrique d’Environnement Canada</a:t>
            </a:r>
            <a:endParaRPr sz="2200">
              <a:solidFill>
                <a:srgbClr val="3C582D"/>
              </a:solidFill>
              <a:latin typeface="Calibri"/>
              <a:ea typeface="Calibri"/>
              <a:cs typeface="Calibri"/>
              <a:sym typeface="Calibri"/>
            </a:endParaRPr>
          </a:p>
          <a:p>
            <a:pPr marL="457200" marR="0" lvl="0" indent="-457200" algn="l" rtl="0">
              <a:lnSpc>
                <a:spcPct val="114000"/>
              </a:lnSpc>
              <a:spcBef>
                <a:spcPts val="600"/>
              </a:spcBef>
              <a:spcAft>
                <a:spcPts val="0"/>
              </a:spcAft>
              <a:buClr>
                <a:srgbClr val="3C582D"/>
              </a:buClr>
              <a:buSzPts val="2200"/>
              <a:buFont typeface="Courier New"/>
              <a:buChar char="o"/>
            </a:pPr>
            <a:r>
              <a:rPr lang="fr-FR" sz="2200">
                <a:solidFill>
                  <a:srgbClr val="3C582D"/>
                </a:solidFill>
                <a:latin typeface="Calibri"/>
                <a:ea typeface="Calibri"/>
                <a:cs typeface="Calibri"/>
                <a:sym typeface="Calibri"/>
              </a:rPr>
              <a:t>Carte bathymétrique</a:t>
            </a:r>
            <a:endParaRPr sz="2200">
              <a:solidFill>
                <a:srgbClr val="3C582D"/>
              </a:solidFill>
              <a:latin typeface="Calibri"/>
              <a:ea typeface="Calibri"/>
              <a:cs typeface="Calibri"/>
              <a:sym typeface="Calibri"/>
            </a:endParaRPr>
          </a:p>
        </p:txBody>
      </p:sp>
      <p:pic>
        <p:nvPicPr>
          <p:cNvPr id="168" name="Google Shape;168;p21"/>
          <p:cNvPicPr preferRelativeResize="0"/>
          <p:nvPr/>
        </p:nvPicPr>
        <p:blipFill rotWithShape="1">
          <a:blip r:embed="rId3">
            <a:alphaModFix/>
          </a:blip>
          <a:srcRect l="5425" t="79594" r="5193" b="2189"/>
          <a:stretch/>
        </p:blipFill>
        <p:spPr>
          <a:xfrm>
            <a:off x="285750" y="4841175"/>
            <a:ext cx="6639625" cy="1751199"/>
          </a:xfrm>
          <a:prstGeom prst="rect">
            <a:avLst/>
          </a:prstGeom>
          <a:noFill/>
          <a:ln>
            <a:noFill/>
          </a:ln>
        </p:spPr>
      </p:pic>
      <p:pic>
        <p:nvPicPr>
          <p:cNvPr id="169" name="Google Shape;169;p21"/>
          <p:cNvPicPr preferRelativeResize="0"/>
          <p:nvPr/>
        </p:nvPicPr>
        <p:blipFill rotWithShape="1">
          <a:blip r:embed="rId4">
            <a:alphaModFix/>
          </a:blip>
          <a:srcRect l="5523" t="5370" r="4950" b="20352"/>
          <a:stretch/>
        </p:blipFill>
        <p:spPr>
          <a:xfrm>
            <a:off x="6903975" y="670800"/>
            <a:ext cx="5291750" cy="568185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2489</Words>
  <Application>Microsoft Office PowerPoint</Application>
  <PresentationFormat>Personnalisé</PresentationFormat>
  <Paragraphs>348</Paragraphs>
  <Slides>28</Slides>
  <Notes>28</Notes>
  <HiddenSlides>0</HiddenSlides>
  <MMClips>0</MMClips>
  <ScaleCrop>false</ScaleCrop>
  <HeadingPairs>
    <vt:vector size="4" baseType="variant">
      <vt:variant>
        <vt:lpstr>Thème</vt:lpstr>
      </vt:variant>
      <vt:variant>
        <vt:i4>1</vt:i4>
      </vt:variant>
      <vt:variant>
        <vt:lpstr>Titres des diapositives</vt:lpstr>
      </vt:variant>
      <vt:variant>
        <vt:i4>28</vt:i4>
      </vt:variant>
    </vt:vector>
  </HeadingPairs>
  <TitlesOfParts>
    <vt:vector size="29" baseType="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Amelie</dc:creator>
  <cp:lastModifiedBy>Amelie</cp:lastModifiedBy>
  <cp:revision>3</cp:revision>
  <dcterms:modified xsi:type="dcterms:W3CDTF">2018-12-11T23:51:43Z</dcterms:modified>
</cp:coreProperties>
</file>